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modernComment_11AA_F7478707.xml" ContentType="application/vnd.ms-powerpoint.comments+xml"/>
  <Override PartName="/ppt/notesSlides/notesSlide23.xml" ContentType="application/vnd.openxmlformats-officedocument.presentationml.notesSlide+xml"/>
  <Override PartName="/ppt/comments/modernComment_11F_99CE56D1.xml" ContentType="application/vnd.ms-powerpoint.comments+xml"/>
  <Override PartName="/ppt/comments/modernComment_11BD_8ACACA3A.xml" ContentType="application/vnd.ms-powerpoint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4569" r:id="rId5"/>
    <p:sldId id="4594" r:id="rId6"/>
    <p:sldId id="271" r:id="rId7"/>
    <p:sldId id="4598" r:id="rId8"/>
    <p:sldId id="302" r:id="rId9"/>
    <p:sldId id="312" r:id="rId10"/>
    <p:sldId id="4476" r:id="rId11"/>
    <p:sldId id="306" r:id="rId12"/>
    <p:sldId id="4585" r:id="rId13"/>
    <p:sldId id="4579" r:id="rId14"/>
    <p:sldId id="4588" r:id="rId15"/>
    <p:sldId id="4578" r:id="rId16"/>
    <p:sldId id="4586" r:id="rId17"/>
    <p:sldId id="269" r:id="rId18"/>
    <p:sldId id="4580" r:id="rId19"/>
    <p:sldId id="4496" r:id="rId20"/>
    <p:sldId id="4576" r:id="rId21"/>
    <p:sldId id="315" r:id="rId22"/>
    <p:sldId id="4559" r:id="rId23"/>
    <p:sldId id="4455" r:id="rId24"/>
    <p:sldId id="277" r:id="rId25"/>
    <p:sldId id="283" r:id="rId26"/>
    <p:sldId id="4522" r:id="rId27"/>
    <p:sldId id="287" r:id="rId28"/>
    <p:sldId id="4541" r:id="rId29"/>
    <p:sldId id="4592" r:id="rId30"/>
    <p:sldId id="4568" r:id="rId31"/>
    <p:sldId id="4591" r:id="rId32"/>
    <p:sldId id="4596" r:id="rId33"/>
    <p:sldId id="459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88BBC0-28BF-44B6-8F28-786FC60B7FAE}">
          <p14:sldIdLst>
            <p14:sldId id="4569"/>
            <p14:sldId id="4594"/>
            <p14:sldId id="271"/>
            <p14:sldId id="4598"/>
            <p14:sldId id="302"/>
            <p14:sldId id="312"/>
            <p14:sldId id="4476"/>
            <p14:sldId id="306"/>
            <p14:sldId id="4585"/>
            <p14:sldId id="4579"/>
            <p14:sldId id="4588"/>
            <p14:sldId id="4578"/>
            <p14:sldId id="4586"/>
            <p14:sldId id="269"/>
            <p14:sldId id="4580"/>
            <p14:sldId id="4496"/>
            <p14:sldId id="4576"/>
            <p14:sldId id="315"/>
            <p14:sldId id="4559"/>
            <p14:sldId id="4455"/>
            <p14:sldId id="277"/>
            <p14:sldId id="283"/>
            <p14:sldId id="4522"/>
            <p14:sldId id="287"/>
            <p14:sldId id="4541"/>
            <p14:sldId id="4592"/>
            <p14:sldId id="4568"/>
            <p14:sldId id="4591"/>
            <p14:sldId id="4596"/>
            <p14:sldId id="4597"/>
          </p14:sldIdLst>
        </p14:section>
        <p14:section name="To be updated / missing information" id="{3FDA1A02-AA92-4C2D-B8EC-38E70EB820C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A5520E-F179-0234-BDAF-FBB3390FE53D}" name="Greta Clementi" initials="GC" userId="S::gclementi@OxfordInternational.com::5fc1e3fa-a33a-4b01-9131-7a86347753de" providerId="AD"/>
  <p188:author id="{5915555A-37B1-E6A5-A2ED-68F27C8B040F}" name="Nicholas Starkey" initials="NS" userId="S::nstarkey@OxfordInternational.com::29fdefed-a542-4646-9ff1-186d86a8a6a2" providerId="AD"/>
  <p188:author id="{2E3CC289-7485-CCD0-FFDC-339D717FF381}" name="Aaron Gibbons" initials="" userId="S::Aaron@OxfordInternational.com::fd3074c1-9659-47f3-bf7f-45ac509e8aee" providerId="AD"/>
  <p188:author id="{7C858A93-3588-7ABA-C26B-764AB57CD266}" name="Clare Ahern" initials="CA" userId="S::clare@oxfordinternational.com::b56b71ea-32c8-423d-b330-12677b87f81f" providerId="AD"/>
  <p188:author id="{830E39BA-91C5-4768-7CFB-92AB7F7D4A8D}" name="Nicholas Starkey" initials="NS" userId="S::nstarkey@oxfordinternational.com::29fdefed-a542-4646-9ff1-186d86a8a6a2" providerId="AD"/>
  <p188:author id="{8918A4C7-EC9A-15AC-9125-2A4E2BB87822}" name="Charlie Vine" initials="CV" userId="S::cvine@OxfordInternational.com::57fa959f-8a7c-4fcb-9c43-6a39040a421d" providerId="AD"/>
  <p188:author id="{5C8A9CCA-F8FC-DBA8-8727-4075DEC8EA65}" name="Lani White" initials="LW" userId="S::lwhite@OxfordInternational.com::6758bd9c-d79b-4e6d-b300-3e22567ce31a" providerId="AD"/>
  <p188:author id="{E0EB09CE-396B-9042-44C1-7D0B6A62DD85}" name="Mara Vicente" initials="MV" userId="S::mvicente@oxfordinternational.com::adb22963-ca8e-4285-a2cd-c8e9cb5f45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7C2D1"/>
    <a:srgbClr val="FC457D"/>
    <a:srgbClr val="FF7540"/>
    <a:srgbClr val="2EDEB5"/>
    <a:srgbClr val="263068"/>
    <a:srgbClr val="F7A70B"/>
    <a:srgbClr val="8036FC"/>
    <a:srgbClr val="E4E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4CE6-715E-55ED-E2B6-F27CD6713BE9}" v="70" dt="2024-04-17T20:15:02.629"/>
    <p1510:client id="{6B46E9E5-5ACB-1107-B3A1-6EFA76042A33}" v="80" dt="2024-04-17T09:29:42.584"/>
    <p1510:client id="{7A891FE1-9660-4DEE-8613-2EAC7AB2EF45}" v="416" dt="2024-04-18T09:08:31.730"/>
    <p1510:client id="{DC9B9F04-5817-414F-B39F-AD1B8F9F5D0B}" v="2606" dt="2024-04-18T08:51:34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omments/modernComment_11AA_F747870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C34E43F-A866-42B2-8430-241233393250}" authorId="{5C8A9CCA-F8FC-DBA8-8727-4075DEC8EA65}" created="2024-03-12T22:12:35.543" startDate="2024-03-12T22:12:35.543" dueDate="2024-03-12T22:12:35.543" assignedTo="{2E3CC289-7485-CCD0-FFDC-339D717FF381}" title="@Aaron Gibbons can you let me know where he updated requirements are for Adult care">
    <pc:sldMkLst xmlns:pc="http://schemas.microsoft.com/office/powerpoint/2013/main/command">
      <pc:docMk/>
      <pc:sldMk cId="4148659975" sldId="4522"/>
    </pc:sldMkLst>
    <p188:txBody>
      <a:bodyPr/>
      <a:lstStyle/>
      <a:p>
        <a:r>
          <a:rPr lang="en-GB"/>
          <a:t>[@Aaron Gibbons] can you let me know where he updated requirements are for Adult care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4-03-12T22:12:35.543" id="{38E32559-20DC-4172-8CCA-DAABBBB2D54A}">
              <p228:atrbtn authorId="{5C8A9CCA-F8FC-DBA8-8727-4075DEC8EA65}"/>
              <p228:anchr>
                <p228:comment id="{3C34E43F-A866-42B2-8430-241233393250}"/>
              </p228:anchr>
              <p228:add/>
            </p228:event>
            <p228:event time="2024-03-12T22:12:35.543" id="{704C2FE0-B8B4-4487-B45B-9E2132690201}">
              <p228:atrbtn authorId="{5C8A9CCA-F8FC-DBA8-8727-4075DEC8EA65}"/>
              <p228:anchr>
                <p228:comment id="{3C34E43F-A866-42B2-8430-241233393250}"/>
              </p228:anchr>
              <p228:asgn authorId="{2E3CC289-7485-CCD0-FFDC-339D717FF381}"/>
            </p228:event>
            <p228:event time="2024-03-12T22:12:35.543" id="{14CFBBC0-B975-438F-81DD-E4393830344D}">
              <p228:atrbtn authorId="{5C8A9CCA-F8FC-DBA8-8727-4075DEC8EA65}"/>
              <p228:anchr>
                <p228:comment id="{3C34E43F-A866-42B2-8430-241233393250}"/>
              </p228:anchr>
              <p228:title val="@Aaron Gibbons can you let me know where he updated requirements are for Adult care"/>
            </p228:event>
            <p228:event time="2024-03-12T22:12:35.543" id="{9D25A639-BB5F-416A-BD22-2D276EE25C79}">
              <p228:atrbtn authorId="{5C8A9CCA-F8FC-DBA8-8727-4075DEC8EA65}"/>
              <p228:anchr>
                <p228:comment id="{3C34E43F-A866-42B2-8430-241233393250}"/>
              </p228:anchr>
              <p228:date stDt="2024-03-12T22:12:35.543" endDt="2024-03-12T22:12:35.543"/>
            </p228:event>
          </p228:history>
        </p228:taskDetails>
      </p:ext>
    </p188:extLst>
  </p188:cm>
</p188:cmLst>
</file>

<file path=ppt/comments/modernComment_11BD_8ACACA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F92123F-DE65-419A-8D36-5DE54D61C45D}" authorId="{5C8A9CCA-F8FC-DBA8-8727-4075DEC8EA65}" created="2024-03-12T22:02:32.796" startDate="2024-03-12T22:02:32.796" dueDate="2024-03-12T22:02:32.796" assignedTo="{2E3CC289-7485-CCD0-FFDC-339D717FF381}" title="@Aaron Gibbons this one needs reviewing. If you let me know what it should be I will reword this">
    <pc:sldMkLst xmlns:pc="http://schemas.microsoft.com/office/powerpoint/2013/main/command">
      <pc:docMk/>
      <pc:sldMk cId="2328545850" sldId="4541"/>
    </pc:sldMkLst>
    <p188:txBody>
      <a:bodyPr/>
      <a:lstStyle/>
      <a:p>
        <a:r>
          <a:rPr lang="en-GB"/>
          <a:t>[@Aaron Gibbons] this one needs reviewing. If you let me know what it should be I will reword this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4-03-12T22:02:32.796" id="{BADFD0FC-055A-47D7-A095-2AF36C8E5383}">
              <p228:atrbtn authorId="{5C8A9CCA-F8FC-DBA8-8727-4075DEC8EA65}"/>
              <p228:anchr>
                <p228:comment id="{4F92123F-DE65-419A-8D36-5DE54D61C45D}"/>
              </p228:anchr>
              <p228:add/>
            </p228:event>
            <p228:event time="2024-03-12T22:02:32.796" id="{8F521AE8-0AA1-43D2-BBA0-B3F231C4883C}">
              <p228:atrbtn authorId="{5C8A9CCA-F8FC-DBA8-8727-4075DEC8EA65}"/>
              <p228:anchr>
                <p228:comment id="{4F92123F-DE65-419A-8D36-5DE54D61C45D}"/>
              </p228:anchr>
              <p228:asgn authorId="{2E3CC289-7485-CCD0-FFDC-339D717FF381}"/>
            </p228:event>
            <p228:event time="2024-03-12T22:02:32.796" id="{C254370C-AF14-4F8C-AE20-29B891EC1BA1}">
              <p228:atrbtn authorId="{5C8A9CCA-F8FC-DBA8-8727-4075DEC8EA65}"/>
              <p228:anchr>
                <p228:comment id="{4F92123F-DE65-419A-8D36-5DE54D61C45D}"/>
              </p228:anchr>
              <p228:title val="@Aaron Gibbons this one needs reviewing. If you let me know what it should be I will reword this"/>
            </p228:event>
            <p228:event time="2024-03-12T22:02:32.796" id="{7D63470C-C551-4B3D-AFD5-39F60A629371}">
              <p228:atrbtn authorId="{5C8A9CCA-F8FC-DBA8-8727-4075DEC8EA65}"/>
              <p228:anchr>
                <p228:comment id="{4F92123F-DE65-419A-8D36-5DE54D61C45D}"/>
              </p228:anchr>
              <p228:date stDt="2024-03-12T22:02:32.796" endDt="2024-03-12T22:02:32.796"/>
            </p228:event>
          </p228:history>
        </p228:taskDetails>
      </p:ext>
    </p188:extLst>
  </p188:cm>
</p188:cmLst>
</file>

<file path=ppt/comments/modernComment_11F_99CE56D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44B98AD-BC79-46EF-AF8C-E96DD1EFDAB8}" authorId="{5C8A9CCA-F8FC-DBA8-8727-4075DEC8EA65}" created="2024-03-12T22:03:02.014" startDate="2024-03-12T22:03:02.014" dueDate="2024-03-12T22:03:02.014" assignedTo="{2E3CC289-7485-CCD0-FFDC-339D717FF381}" title="@Aaron Gibbons is there anything additional we need to add for Adult Care L3?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580436689" sldId="287"/>
      <ac:picMk id="9" creationId="{9A16BA9E-6425-4BCB-AA06-0F2811A64BCF}"/>
    </ac:deMkLst>
    <p188:txBody>
      <a:bodyPr/>
      <a:lstStyle/>
      <a:p>
        <a:r>
          <a:rPr lang="en-GB"/>
          <a:t>[@Aaron Gibbons] is there anything additional we need to add for Adult Care L3?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4-03-12T22:03:02.014" id="{10E533C6-5C9F-4F06-9042-767023491F06}">
              <p228:atrbtn authorId="{5C8A9CCA-F8FC-DBA8-8727-4075DEC8EA65}"/>
              <p228:anchr>
                <p228:comment id="{144B98AD-BC79-46EF-AF8C-E96DD1EFDAB8}"/>
              </p228:anchr>
              <p228:add/>
            </p228:event>
            <p228:event time="2024-03-12T22:03:02.014" id="{1792137D-8898-4186-926F-2F3B47F43033}">
              <p228:atrbtn authorId="{5C8A9CCA-F8FC-DBA8-8727-4075DEC8EA65}"/>
              <p228:anchr>
                <p228:comment id="{144B98AD-BC79-46EF-AF8C-E96DD1EFDAB8}"/>
              </p228:anchr>
              <p228:asgn authorId="{2E3CC289-7485-CCD0-FFDC-339D717FF381}"/>
            </p228:event>
            <p228:event time="2024-03-12T22:03:02.014" id="{7E6AC99F-2288-4C77-B4C5-93E21BE19A85}">
              <p228:atrbtn authorId="{5C8A9CCA-F8FC-DBA8-8727-4075DEC8EA65}"/>
              <p228:anchr>
                <p228:comment id="{144B98AD-BC79-46EF-AF8C-E96DD1EFDAB8}"/>
              </p228:anchr>
              <p228:title val="@Aaron Gibbons is there anything additional we need to add for Adult Care L3?"/>
            </p228:event>
            <p228:event time="2024-03-12T22:03:02.014" id="{80EA5247-6789-4744-936B-5BC818C9A4B9}">
              <p228:atrbtn authorId="{5C8A9CCA-F8FC-DBA8-8727-4075DEC8EA65}"/>
              <p228:anchr>
                <p228:comment id="{144B98AD-BC79-46EF-AF8C-E96DD1EFDAB8}"/>
              </p228:anchr>
              <p228:date stDt="2024-03-12T22:03:02.014" endDt="2024-03-12T22:03:02.014"/>
            </p228:event>
          </p228:history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3526E-DF82-4A2B-AB75-8A1354506208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31F67-9669-4B0C-B946-BDE4B539BB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43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Introduce Nicholas: </a:t>
            </a:r>
            <a:r>
              <a:rPr lang="en-GB" sz="1800">
                <a:solidFill>
                  <a:srgbClr val="262626"/>
                </a:solidFill>
                <a:effectLst/>
                <a:latin typeface="Segoe UI" panose="020B0502040204020203" pitchFamily="34" charset="0"/>
              </a:rPr>
              <a:t>Nicholas Starkey, OIPC London Principal. Fundamental in the set up of this new exciting program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08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Introduce Nicholas: </a:t>
            </a:r>
            <a:r>
              <a:rPr lang="en-GB" sz="1800">
                <a:solidFill>
                  <a:srgbClr val="262626"/>
                </a:solidFill>
                <a:effectLst/>
                <a:latin typeface="Segoe UI" panose="020B0502040204020203" pitchFamily="34" charset="0"/>
              </a:rPr>
              <a:t>Nicholas Starkey, our London Centre Principal. Fundamental in the set up of this new exciting program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805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en-GB" sz="1200">
                <a:solidFill>
                  <a:srgbClr val="F7A70B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6 intakes a year, </a:t>
            </a: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First intake= July 2024 onwards. </a:t>
            </a:r>
          </a:p>
          <a:p>
            <a:pPr marL="0" lvl="0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programme is intended for those who have a strong interest in working within the care sector. It offers a clear path to employment within a short period of 9 months.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programme is a 3-term model, powered by the digital institute and the 3</a:t>
            </a:r>
            <a:r>
              <a:rPr lang="en-GB" sz="1800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rd</a:t>
            </a: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term will offer a work placement.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Tuition fee = £14, 995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average salary after completion is £23,730.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86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87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263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936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D54A8-11E4-4C7D-B865-A714675778F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281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417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016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Nicholas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737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Charlie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5551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Charlie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071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Charlie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98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Charlie</a:t>
            </a:r>
            <a:endParaRPr lang="en-GB"/>
          </a:p>
          <a:p>
            <a:endParaRPr lang="en-GB"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36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D54A8-11E4-4C7D-B865-A714675778F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633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176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D54A8-11E4-4C7D-B865-A714675778F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62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CLARE-</a:t>
            </a:r>
            <a:r>
              <a:rPr lang="en-GB"/>
              <a:t> until slide 20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276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D54A8-11E4-4C7D-B865-A714675778F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8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465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539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D54A8-11E4-4C7D-B865-A714675778F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080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D62AD-3CF8-420A-98BE-28D80C37AB5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98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Before we go onto Q&amp;A</a:t>
            </a:r>
            <a:br>
              <a:rPr lang="en-GB" b="1"/>
            </a:br>
            <a:br>
              <a:rPr lang="en-GB" b="1"/>
            </a:br>
            <a:r>
              <a:rPr lang="en-GB" b="1"/>
              <a:t>NEXT STEPS:</a:t>
            </a:r>
          </a:p>
          <a:p>
            <a:pPr marL="171450" indent="-171450">
              <a:buFontTx/>
              <a:buChar char="-"/>
            </a:pPr>
            <a:r>
              <a:rPr lang="en-GB"/>
              <a:t>Launch event planning: Based off initial forecasts presented by your RDs/ AD’s and Country managers, we will review activities</a:t>
            </a:r>
          </a:p>
          <a:p>
            <a:pPr marL="171450" indent="-171450">
              <a:buFontTx/>
              <a:buChar char="-"/>
            </a:pPr>
            <a:r>
              <a:rPr lang="en-GB"/>
              <a:t>Market specific materials requests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/>
            </a:b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1.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Non- South </a:t>
            </a:r>
            <a:r>
              <a:rPr lang="en-GB" sz="1200" b="1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Aisa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First intake= July 2024 onwards. </a:t>
            </a:r>
            <a:b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2.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South </a:t>
            </a:r>
            <a:r>
              <a:rPr lang="en-GB" sz="1200" b="1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Aisa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(minus India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), First intake= September 2024 onwards</a:t>
            </a:r>
            <a:endParaRPr lang="en-GB"/>
          </a:p>
          <a:p>
            <a:pPr marL="171450" indent="-171450">
              <a:buFontTx/>
              <a:buChar char="-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501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Before we go onto Q&amp;A</a:t>
            </a:r>
            <a:br>
              <a:rPr lang="en-GB" b="1"/>
            </a:br>
            <a:br>
              <a:rPr lang="en-GB" b="1"/>
            </a:br>
            <a:r>
              <a:rPr lang="en-GB" b="1"/>
              <a:t>NEXT STEPS:</a:t>
            </a:r>
          </a:p>
          <a:p>
            <a:pPr marL="171450" indent="-171450">
              <a:buFontTx/>
              <a:buChar char="-"/>
            </a:pPr>
            <a:r>
              <a:rPr lang="en-GB"/>
              <a:t>Launch event planning: Based off initial forecasts presented by your RDs/ AD’s and Country managers, we will review activities</a:t>
            </a:r>
          </a:p>
          <a:p>
            <a:pPr marL="171450" indent="-171450">
              <a:buFontTx/>
              <a:buChar char="-"/>
            </a:pPr>
            <a:r>
              <a:rPr lang="en-GB"/>
              <a:t>Market specific materials requests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/>
            </a:b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1.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Non- South </a:t>
            </a:r>
            <a:r>
              <a:rPr lang="en-GB" sz="1200" b="1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Aisa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First intake= July 2024 onwards. </a:t>
            </a:r>
            <a:b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2.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South </a:t>
            </a:r>
            <a:r>
              <a:rPr lang="en-GB" sz="1200" b="1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Aisa</a:t>
            </a:r>
            <a:r>
              <a:rPr lang="en-GB" sz="12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(minus India</a:t>
            </a:r>
            <a:r>
              <a:rPr lang="en-GB" sz="12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), First intake= September 2024 onwards</a:t>
            </a:r>
            <a:endParaRPr lang="en-GB"/>
          </a:p>
          <a:p>
            <a:pPr marL="171450" indent="-171450">
              <a:buFontTx/>
              <a:buChar char="-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967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605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31F67-9669-4B0C-B946-BDE4B539BBF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30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2EB2-A8A6-186B-24A4-14D140878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B705C-D8D3-EE5C-8984-542CBFDE8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2D2DD-85CE-EA54-240B-EC85C2578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6A3C-5611-C64E-3894-0D4C7975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98CBA-0B11-A969-37C7-BCEBED49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2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188F-332D-84F7-175F-ABE18E7D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7BEE5-C1B7-A5BD-60BA-EAF1635AB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5E236-1AD8-9AFB-2CB6-9A486FA2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401D3-83AD-1A34-B132-8F1671C5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088B9-314C-8588-A54C-7C8228F6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62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B18D-DB86-38A8-89BB-2FEE8887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5DB87-762E-F535-9AE2-9541CC4FC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EA1E-D1A8-EBE3-FF58-ACF20CA7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B7160-F0A9-09A1-75BE-7CAC060E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B00AC-CA0C-F390-3DB1-E1E12700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55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DA27-2F3B-0FAA-67BC-7B1AEDEFE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28A8A-03D1-FB51-7E5D-44DF9FF0D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0B40A-C033-8392-C8DF-B34EACD4D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06071-197F-AFA7-623D-DED6009C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17E14-B69D-E4A5-2F5A-B9DE14844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2B290-5F07-D6F4-F7D6-6F85A7A6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64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FEA14-81D7-D9B0-3BED-8541136E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7B1C2-80DB-634E-7652-94F654588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1450-1D32-FE75-18D7-3D0BE71BF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550C6-88EE-39BA-205D-0EB3C4B73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8A0EAD-DAE4-8DDA-1877-C6A01AB9F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980419-8F2C-15DB-B58F-5BEFBD537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3FB4B-AC7C-9044-C39E-DE9993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18939-8198-E9A3-9159-DBC2CA0F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26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070A-FD8F-1344-0B69-4E3E1D67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9DBF9-B91F-394A-8997-5F0D8F787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B8E4BF-BE84-B48F-CEBC-1B414E439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DE373-764F-5A36-B02C-4CDCFB9A6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71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A9055D-E83C-4D95-E6F7-BB3974D69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443AD-336F-D39C-9752-1B0868F3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AC2DB-1756-5D4A-05C5-53028A9D4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59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78909-AF04-DC6B-1600-408A3F3A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64CCD-778E-A080-C629-51756BFC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62AD3-22EF-B2AC-8E32-8F56C1480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37420-82D4-7067-693D-DF164E7C3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4C1DD-53CB-B669-B2F3-D18DC3D8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9CFEE-807A-1A97-0570-F4F19620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218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A6FC3-C82F-E63A-4C4B-02E7CE702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03C4F7-4D9E-7C02-6743-462C509E39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C7E6C-645F-F37D-EAD0-F3A058673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4B167-6F3D-0D4B-FECB-BD5E78C2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78B9D-2003-F0B4-8E92-77D1E8C6C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5E700-CB89-14B9-05CD-BA794F696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826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54A0E-4593-0287-A482-296A9E37B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49B52-D08E-8B07-B824-1699B8F92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C09F0-4E8F-85E8-13FF-F73D5B49F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9A6CC-6045-E1D8-A9C3-725A892C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4E048-4342-CCB5-41A3-53CC405D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34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DBCC9D-FD89-526A-AB6F-53F0F84A44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BEC15E-C855-60D3-DFA8-7CC221AEE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2E148-90C5-6667-430A-3543A321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74A34-8B89-8F25-FFC3-4F9B6F31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F6B62-2A81-DA53-D152-C7949EE26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33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436F7-9F41-EAF9-98A8-F28F61A06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9482D-359F-3D7F-4597-CC58E9629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2F820-9196-47DB-B6E1-7B7DAD90F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6ED6B-E8BC-43DC-A1E4-424B433825E5}" type="datetimeFigureOut">
              <a:rPr lang="en-GB" smtClean="0"/>
              <a:t>29/04/2024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DE45C-A6C4-19E4-9443-456D0A5F8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F00D4-730C-ECF3-57B6-85C3655F1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976060-E228-4905-BF63-A941E5996C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88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66.png"/><Relationship Id="rId3" Type="http://schemas.openxmlformats.org/officeDocument/2006/relationships/image" Target="../media/image64.jpeg"/><Relationship Id="rId7" Type="http://schemas.openxmlformats.org/officeDocument/2006/relationships/image" Target="../media/image39.sv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AA_F747870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F_99CE56D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8/10/relationships/comments" Target="../comments/modernComment_11BD_8ACACA3A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13" Type="http://schemas.openxmlformats.org/officeDocument/2006/relationships/image" Target="../media/image80.png"/><Relationship Id="rId3" Type="http://schemas.openxmlformats.org/officeDocument/2006/relationships/image" Target="../media/image73.png"/><Relationship Id="rId7" Type="http://schemas.openxmlformats.org/officeDocument/2006/relationships/image" Target="../media/image7.png"/><Relationship Id="rId12" Type="http://schemas.openxmlformats.org/officeDocument/2006/relationships/image" Target="../media/image7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svg"/><Relationship Id="rId11" Type="http://schemas.openxmlformats.org/officeDocument/2006/relationships/image" Target="../media/image78.png"/><Relationship Id="rId5" Type="http://schemas.openxmlformats.org/officeDocument/2006/relationships/image" Target="../media/image75.png"/><Relationship Id="rId10" Type="http://schemas.openxmlformats.org/officeDocument/2006/relationships/image" Target="../media/image77.svg"/><Relationship Id="rId4" Type="http://schemas.openxmlformats.org/officeDocument/2006/relationships/image" Target="../media/image74.svg"/><Relationship Id="rId9" Type="http://schemas.openxmlformats.org/officeDocument/2006/relationships/image" Target="../media/image9.png"/><Relationship Id="rId14" Type="http://schemas.openxmlformats.org/officeDocument/2006/relationships/image" Target="../media/image8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E1FCDED-3E7B-4032-8885-1A052E134BD5}"/>
              </a:ext>
            </a:extLst>
          </p:cNvPr>
          <p:cNvSpPr/>
          <p:nvPr/>
        </p:nvSpPr>
        <p:spPr>
          <a:xfrm rot="8592095">
            <a:off x="-2740230" y="872114"/>
            <a:ext cx="11832021" cy="625332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2BDA8"/>
              </a:gs>
              <a:gs pos="100000">
                <a:srgbClr val="33B9CB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A3C970-E345-4013-A369-619241D27836}"/>
              </a:ext>
            </a:extLst>
          </p:cNvPr>
          <p:cNvSpPr/>
          <p:nvPr/>
        </p:nvSpPr>
        <p:spPr>
          <a:xfrm rot="8592095">
            <a:off x="8561337" y="2241373"/>
            <a:ext cx="10072880" cy="48425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7A711"/>
              </a:gs>
              <a:gs pos="100000">
                <a:srgbClr val="EE7546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61DC8D-89B2-4132-91DE-5E12FFC504D1}"/>
              </a:ext>
            </a:extLst>
          </p:cNvPr>
          <p:cNvSpPr txBox="1">
            <a:spLocks/>
          </p:cNvSpPr>
          <p:nvPr/>
        </p:nvSpPr>
        <p:spPr>
          <a:xfrm>
            <a:off x="377560" y="1617608"/>
            <a:ext cx="10327385" cy="31477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>
                <a:solidFill>
                  <a:schemeClr val="bg1"/>
                </a:solidFill>
                <a:latin typeface="Poppins Bold"/>
                <a:cs typeface="Poppins Bold"/>
              </a:rPr>
              <a:t>Professional Diploma</a:t>
            </a:r>
          </a:p>
          <a:p>
            <a:r>
              <a:rPr lang="en-GB" sz="5400" b="1">
                <a:solidFill>
                  <a:schemeClr val="bg1"/>
                </a:solidFill>
                <a:latin typeface="Poppins Bold"/>
                <a:cs typeface="Poppins Bold"/>
              </a:rPr>
              <a:t>Adult Social Care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C5262C6-E9C3-46AB-943E-E742722196E4}"/>
              </a:ext>
            </a:extLst>
          </p:cNvPr>
          <p:cNvSpPr txBox="1">
            <a:spLocks/>
          </p:cNvSpPr>
          <p:nvPr/>
        </p:nvSpPr>
        <p:spPr>
          <a:xfrm>
            <a:off x="377560" y="3987956"/>
            <a:ext cx="4303811" cy="871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Launch 2024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CF090D9-6E34-7AF3-9B03-B12212DBD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42" y="295882"/>
            <a:ext cx="2879133" cy="12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3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E1FCDED-3E7B-4032-8885-1A052E134BD5}"/>
              </a:ext>
            </a:extLst>
          </p:cNvPr>
          <p:cNvSpPr/>
          <p:nvPr/>
        </p:nvSpPr>
        <p:spPr>
          <a:xfrm rot="8592095">
            <a:off x="-2740230" y="872114"/>
            <a:ext cx="11832021" cy="625332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2BDA8"/>
              </a:gs>
              <a:gs pos="100000">
                <a:srgbClr val="33B9CB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A3C970-E345-4013-A369-619241D27836}"/>
              </a:ext>
            </a:extLst>
          </p:cNvPr>
          <p:cNvSpPr/>
          <p:nvPr/>
        </p:nvSpPr>
        <p:spPr>
          <a:xfrm rot="8592095">
            <a:off x="8561337" y="2241373"/>
            <a:ext cx="10072880" cy="48425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7A711"/>
              </a:gs>
              <a:gs pos="100000">
                <a:srgbClr val="EE7546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C5262C6-E9C3-46AB-943E-E742722196E4}"/>
              </a:ext>
            </a:extLst>
          </p:cNvPr>
          <p:cNvSpPr txBox="1">
            <a:spLocks/>
          </p:cNvSpPr>
          <p:nvPr/>
        </p:nvSpPr>
        <p:spPr>
          <a:xfrm>
            <a:off x="465242" y="3987956"/>
            <a:ext cx="4303811" cy="871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>
              <a:solidFill>
                <a:schemeClr val="bg1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2" name="Rectangle: Single Corner Snipped 1">
            <a:extLst>
              <a:ext uri="{FF2B5EF4-FFF2-40B4-BE49-F238E27FC236}">
                <a16:creationId xmlns:a16="http://schemas.microsoft.com/office/drawing/2014/main" id="{89F33C0C-457C-7C67-AC43-BF430AA62F41}"/>
              </a:ext>
            </a:extLst>
          </p:cNvPr>
          <p:cNvSpPr/>
          <p:nvPr/>
        </p:nvSpPr>
        <p:spPr>
          <a:xfrm rot="5400000">
            <a:off x="2426273" y="-30825"/>
            <a:ext cx="4042931" cy="8394441"/>
          </a:xfrm>
          <a:prstGeom prst="snip1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845096-C7CF-2F14-28CB-D2E86CF62DBD}"/>
              </a:ext>
            </a:extLst>
          </p:cNvPr>
          <p:cNvSpPr txBox="1"/>
          <p:nvPr/>
        </p:nvSpPr>
        <p:spPr>
          <a:xfrm>
            <a:off x="450656" y="5078560"/>
            <a:ext cx="1711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rgbClr val="4D4D4F"/>
                </a:solidFill>
              </a:rPr>
              <a:t>CHARLIE VINE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OIEG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New Product Launch Director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65E28-814D-877C-982A-3C9343902165}"/>
              </a:ext>
            </a:extLst>
          </p:cNvPr>
          <p:cNvSpPr txBox="1"/>
          <p:nvPr/>
        </p:nvSpPr>
        <p:spPr>
          <a:xfrm>
            <a:off x="2537713" y="5078560"/>
            <a:ext cx="1711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rgbClr val="4D4D4F"/>
                </a:solidFill>
              </a:rPr>
              <a:t>AARON GIBBONS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OIEG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Director of Global Admissions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3EF675-EA14-88A3-2869-B90DD0DD354E}"/>
              </a:ext>
            </a:extLst>
          </p:cNvPr>
          <p:cNvSpPr txBox="1"/>
          <p:nvPr/>
        </p:nvSpPr>
        <p:spPr>
          <a:xfrm>
            <a:off x="4562168" y="5078559"/>
            <a:ext cx="1711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rgbClr val="4D4D4F"/>
                </a:solidFill>
              </a:rPr>
              <a:t>Nicholas Starkey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OIEG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London Centre Principal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59FC70-0DC0-2CE9-AC04-F55E596B7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6813" t="278" r="-62" b="6362"/>
          <a:stretch/>
        </p:blipFill>
        <p:spPr bwMode="auto">
          <a:xfrm>
            <a:off x="6623720" y="2323038"/>
            <a:ext cx="1737940" cy="259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775234-6EA3-89EE-9CBF-662D05CADEE8}"/>
              </a:ext>
            </a:extLst>
          </p:cNvPr>
          <p:cNvSpPr txBox="1"/>
          <p:nvPr/>
        </p:nvSpPr>
        <p:spPr>
          <a:xfrm>
            <a:off x="6714307" y="5072447"/>
            <a:ext cx="1556765" cy="946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rgbClr val="4D4D4F"/>
                </a:solidFill>
              </a:rPr>
              <a:t>LANI WHITE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OIEG</a:t>
            </a:r>
          </a:p>
          <a:p>
            <a:pPr algn="ctr"/>
            <a:r>
              <a:rPr lang="en-GB" sz="1400">
                <a:solidFill>
                  <a:srgbClr val="4D4D4F"/>
                </a:solidFill>
              </a:rPr>
              <a:t>Senior Marketing Manager</a:t>
            </a:r>
          </a:p>
        </p:txBody>
      </p:sp>
      <p:pic>
        <p:nvPicPr>
          <p:cNvPr id="12" name="Picture 11" descr="A person in a suit and tie&#10;&#10;Description automatically generated">
            <a:extLst>
              <a:ext uri="{FF2B5EF4-FFF2-40B4-BE49-F238E27FC236}">
                <a16:creationId xmlns:a16="http://schemas.microsoft.com/office/drawing/2014/main" id="{FA97949D-F750-074D-B1BC-5520C0781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857" y="2320762"/>
            <a:ext cx="1707028" cy="26032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141187-10E1-226B-AC90-051AAEDB2B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81" t="8993" r="15717" b="18563"/>
          <a:stretch/>
        </p:blipFill>
        <p:spPr>
          <a:xfrm>
            <a:off x="462095" y="2312156"/>
            <a:ext cx="1720325" cy="2617284"/>
          </a:xfrm>
          <a:prstGeom prst="rect">
            <a:avLst/>
          </a:prstGeom>
        </p:spPr>
      </p:pic>
      <p:pic>
        <p:nvPicPr>
          <p:cNvPr id="1026" name="Picture 2" descr="English Language School In Greenwich, London | Oxford International English  School">
            <a:extLst>
              <a:ext uri="{FF2B5EF4-FFF2-40B4-BE49-F238E27FC236}">
                <a16:creationId xmlns:a16="http://schemas.microsoft.com/office/drawing/2014/main" id="{4E26A484-644E-87F7-C1EB-949E27BD0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1" r="17020"/>
          <a:stretch/>
        </p:blipFill>
        <p:spPr bwMode="auto">
          <a:xfrm>
            <a:off x="4530185" y="2320762"/>
            <a:ext cx="1737941" cy="259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5D6D7BF-AF26-BD59-1317-4BF1331269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42" y="295882"/>
            <a:ext cx="2879133" cy="12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3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940DFC3-039E-4768-BC64-77861B58A0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9" r="19079"/>
          <a:stretch/>
        </p:blipFill>
        <p:spPr>
          <a:xfrm>
            <a:off x="5963109" y="0"/>
            <a:ext cx="636178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89232C-75CA-4832-9786-242F4C2D5D92}"/>
              </a:ext>
            </a:extLst>
          </p:cNvPr>
          <p:cNvSpPr txBox="1"/>
          <p:nvPr/>
        </p:nvSpPr>
        <p:spPr>
          <a:xfrm>
            <a:off x="549527" y="2083923"/>
            <a:ext cx="523661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600" b="1">
                <a:solidFill>
                  <a:schemeClr val="bg1"/>
                </a:solidFill>
                <a:latin typeface="Poppins"/>
                <a:cs typeface="Poppins"/>
              </a:rPr>
              <a:t>The Professional Diploma in Adult Care is accredited by City and Guilds </a:t>
            </a:r>
            <a:r>
              <a:rPr lang="en-GB" sz="1600">
                <a:solidFill>
                  <a:schemeClr val="bg1"/>
                </a:solidFill>
                <a:latin typeface="Poppins"/>
                <a:cs typeface="Poppins"/>
              </a:rPr>
              <a:t>and provides international students with a clear progression path to gain employment in the UK in a care setting.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3FFA03-3509-4F95-A5A2-B3E4B11CEF49}"/>
              </a:ext>
            </a:extLst>
          </p:cNvPr>
          <p:cNvSpPr txBox="1"/>
          <p:nvPr/>
        </p:nvSpPr>
        <p:spPr>
          <a:xfrm>
            <a:off x="524257" y="373251"/>
            <a:ext cx="5419059" cy="173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Professional Diploma – Adult Social Care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505B7C-27F1-BBCB-A2FB-406B5D454159}"/>
              </a:ext>
            </a:extLst>
          </p:cNvPr>
          <p:cNvGrpSpPr/>
          <p:nvPr/>
        </p:nvGrpSpPr>
        <p:grpSpPr>
          <a:xfrm>
            <a:off x="660974" y="3823887"/>
            <a:ext cx="4405801" cy="2876579"/>
            <a:chOff x="648274" y="3545735"/>
            <a:chExt cx="4405801" cy="2876579"/>
          </a:xfrm>
        </p:grpSpPr>
        <p:sp>
          <p:nvSpPr>
            <p:cNvPr id="5" name="Rectangle: Single Corner Rounded 4">
              <a:extLst>
                <a:ext uri="{FF2B5EF4-FFF2-40B4-BE49-F238E27FC236}">
                  <a16:creationId xmlns:a16="http://schemas.microsoft.com/office/drawing/2014/main" id="{B11574B5-F2CC-40C6-91FC-99F2EABB5048}"/>
                </a:ext>
              </a:extLst>
            </p:cNvPr>
            <p:cNvSpPr/>
            <p:nvPr/>
          </p:nvSpPr>
          <p:spPr>
            <a:xfrm>
              <a:off x="648274" y="3545735"/>
              <a:ext cx="4405801" cy="2876579"/>
            </a:xfrm>
            <a:prstGeom prst="round1Rect">
              <a:avLst/>
            </a:prstGeom>
            <a:solidFill>
              <a:srgbClr val="E9497E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F044DF-8386-46D2-9F4D-0536625CAED8}"/>
                </a:ext>
              </a:extLst>
            </p:cNvPr>
            <p:cNvSpPr txBox="1"/>
            <p:nvPr/>
          </p:nvSpPr>
          <p:spPr>
            <a:xfrm>
              <a:off x="895517" y="4260695"/>
              <a:ext cx="4078587" cy="2106509"/>
            </a:xfrm>
            <a:prstGeom prst="rect">
              <a:avLst/>
            </a:prstGeom>
            <a:noFill/>
          </p:spPr>
          <p:txBody>
            <a:bodyPr wrap="square" lIns="91440" tIns="45720" rIns="91440" bIns="45720" numCol="2" rtlCol="0" anchor="t">
              <a:noAutofit/>
            </a:bodyPr>
            <a:lstStyle/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Intakes</a:t>
              </a:r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: 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July | September | November | January | March | May 25’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Duration of study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7- 9 months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Level of study 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Level 3 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English Language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/>
                  <a:cs typeface="Poppins"/>
                </a:rPr>
                <a:t>5.5 IELTS score with no component less than 5.5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Minimum Age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Students must be 16 or over to enrol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Tuition Fee:</a:t>
              </a:r>
            </a:p>
            <a:p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£14,995 (£3,000 deposit)</a:t>
              </a:r>
            </a:p>
            <a:p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D06991-2EC5-45FD-BAA1-445A3C529A36}"/>
                </a:ext>
              </a:extLst>
            </p:cNvPr>
            <p:cNvSpPr txBox="1"/>
            <p:nvPr/>
          </p:nvSpPr>
          <p:spPr>
            <a:xfrm>
              <a:off x="858584" y="3778848"/>
              <a:ext cx="2038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QUICK FACTS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02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86743339-4030-BEAA-874D-1EE5DE3BC099}"/>
              </a:ext>
            </a:extLst>
          </p:cNvPr>
          <p:cNvSpPr/>
          <p:nvPr/>
        </p:nvSpPr>
        <p:spPr>
          <a:xfrm rot="5400000">
            <a:off x="6968249" y="1388550"/>
            <a:ext cx="3484345" cy="5038343"/>
          </a:xfrm>
          <a:prstGeom prst="snip1Rect">
            <a:avLst/>
          </a:prstGeom>
          <a:solidFill>
            <a:srgbClr val="17C2D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Single Corner Snipped 1">
            <a:extLst>
              <a:ext uri="{FF2B5EF4-FFF2-40B4-BE49-F238E27FC236}">
                <a16:creationId xmlns:a16="http://schemas.microsoft.com/office/drawing/2014/main" id="{89F33C0C-457C-7C67-AC43-BF430AA62F41}"/>
              </a:ext>
            </a:extLst>
          </p:cNvPr>
          <p:cNvSpPr/>
          <p:nvPr/>
        </p:nvSpPr>
        <p:spPr>
          <a:xfrm rot="5400000">
            <a:off x="1396504" y="1388551"/>
            <a:ext cx="3484345" cy="5038343"/>
          </a:xfrm>
          <a:prstGeom prst="snip1Rect">
            <a:avLst/>
          </a:prstGeom>
          <a:solidFill>
            <a:srgbClr val="FC457D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5D6D7BF-AF26-BD59-1317-4BF133126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42" y="295882"/>
            <a:ext cx="2879133" cy="12275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E35CE2-B9CB-17A8-C5D6-318B412267EB}"/>
              </a:ext>
            </a:extLst>
          </p:cNvPr>
          <p:cNvSpPr txBox="1"/>
          <p:nvPr/>
        </p:nvSpPr>
        <p:spPr>
          <a:xfrm>
            <a:off x="524257" y="373251"/>
            <a:ext cx="6790943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Pathway VS Careers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CCECBA-A0B9-D8EC-82A8-8FFB9052DC7F}"/>
              </a:ext>
            </a:extLst>
          </p:cNvPr>
          <p:cNvSpPr txBox="1"/>
          <p:nvPr/>
        </p:nvSpPr>
        <p:spPr>
          <a:xfrm>
            <a:off x="766734" y="2415492"/>
            <a:ext cx="474388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 OIPC Pathway- route to University</a:t>
            </a:r>
            <a:b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Students undertake Level 3 foundation at either London OR Oxford 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successful completion of program Progress to 17 University's across the UK, including: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Reading University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Oxford Brookes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Bristol University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University of Hertfordshire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Falmouth University 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3DD558-5227-27BF-A4F8-3163052A87DF}"/>
              </a:ext>
            </a:extLst>
          </p:cNvPr>
          <p:cNvSpPr txBox="1"/>
          <p:nvPr/>
        </p:nvSpPr>
        <p:spPr>
          <a:xfrm>
            <a:off x="6338478" y="2415492"/>
            <a:ext cx="47438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OIPC Careers (NEW)- Vocational program direct to INDUSTRY</a:t>
            </a:r>
          </a:p>
          <a:p>
            <a:endParaRPr lang="en-GB" sz="1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Students undertake a short 7–9 month program including placement in either London or Oxford (depending on program location).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OIEG supports applicants' employability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Successfully gain employment in care industry </a:t>
            </a:r>
            <a:b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Average starting Salary c£24,000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87943A-9A06-AD6E-2293-AA8AB0A3F4C9}"/>
              </a:ext>
            </a:extLst>
          </p:cNvPr>
          <p:cNvSpPr txBox="1"/>
          <p:nvPr/>
        </p:nvSpPr>
        <p:spPr>
          <a:xfrm>
            <a:off x="524255" y="995410"/>
            <a:ext cx="7177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Both studied at the existing London and Oxford Centres with all students enjoying the same support and international community</a:t>
            </a:r>
          </a:p>
        </p:txBody>
      </p:sp>
    </p:spTree>
    <p:extLst>
      <p:ext uri="{BB962C8B-B14F-4D97-AF65-F5344CB8AC3E}">
        <p14:creationId xmlns:p14="http://schemas.microsoft.com/office/powerpoint/2010/main" val="198982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85D563-7D25-1C12-74AE-71680478AC2B}"/>
              </a:ext>
            </a:extLst>
          </p:cNvPr>
          <p:cNvSpPr/>
          <p:nvPr/>
        </p:nvSpPr>
        <p:spPr>
          <a:xfrm rot="10800000">
            <a:off x="-905523" y="4950955"/>
            <a:ext cx="6334682" cy="16907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0F5F28-61DD-DE94-D0E2-619AD856C773}"/>
              </a:ext>
            </a:extLst>
          </p:cNvPr>
          <p:cNvSpPr txBox="1"/>
          <p:nvPr/>
        </p:nvSpPr>
        <p:spPr>
          <a:xfrm>
            <a:off x="524257" y="373251"/>
            <a:ext cx="10532519" cy="1198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the Professional Diploma in Adult Social Care?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B38A557-15BE-A43A-6C39-345305AF5A37}"/>
              </a:ext>
            </a:extLst>
          </p:cNvPr>
          <p:cNvSpPr>
            <a:spLocks/>
          </p:cNvSpPr>
          <p:nvPr/>
        </p:nvSpPr>
        <p:spPr>
          <a:xfrm>
            <a:off x="7205797" y="4625301"/>
            <a:ext cx="5322317" cy="5322317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3633E6-3FDD-DF19-F137-B608F044BE09}"/>
              </a:ext>
            </a:extLst>
          </p:cNvPr>
          <p:cNvSpPr txBox="1"/>
          <p:nvPr/>
        </p:nvSpPr>
        <p:spPr>
          <a:xfrm>
            <a:off x="8076557" y="5309829"/>
            <a:ext cx="3508053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600" b="1" i="0" u="none" strike="noStrike" baseline="0">
                <a:solidFill>
                  <a:schemeClr val="bg1"/>
                </a:solidFill>
                <a:latin typeface="Poppins"/>
                <a:cs typeface="Poppins"/>
              </a:rPr>
              <a:t>After successful graduation</a:t>
            </a:r>
            <a:r>
              <a:rPr lang="en-GB" sz="1600" b="1">
                <a:solidFill>
                  <a:schemeClr val="bg1"/>
                </a:solidFill>
                <a:latin typeface="Poppins"/>
                <a:cs typeface="Poppins"/>
              </a:rPr>
              <a:t> and on receipt of a job offer </a:t>
            </a:r>
            <a:r>
              <a:rPr lang="en-GB" sz="1600" b="1" i="0" u="none" strike="noStrike" baseline="0">
                <a:solidFill>
                  <a:schemeClr val="bg1"/>
                </a:solidFill>
                <a:latin typeface="Poppins"/>
                <a:cs typeface="Poppins"/>
              </a:rPr>
              <a:t>you will be eligible to apply for a UK Skilled Worker Visa</a:t>
            </a:r>
            <a:r>
              <a:rPr lang="en-GB" sz="1600" b="1">
                <a:solidFill>
                  <a:schemeClr val="bg1"/>
                </a:solidFill>
                <a:latin typeface="Poppins"/>
                <a:cs typeface="Poppins"/>
              </a:rPr>
              <a:t>.</a:t>
            </a:r>
            <a:endParaRPr lang="en-GB" sz="1600" b="1" i="0" u="none" strike="noStrike" baseline="0">
              <a:solidFill>
                <a:schemeClr val="bg1"/>
              </a:solidFill>
              <a:latin typeface="Poppins"/>
              <a:cs typeface="Poppin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F96F956-1EDA-E56F-2FC9-C7CDFD5E8227}"/>
              </a:ext>
            </a:extLst>
          </p:cNvPr>
          <p:cNvGrpSpPr/>
          <p:nvPr/>
        </p:nvGrpSpPr>
        <p:grpSpPr>
          <a:xfrm>
            <a:off x="632212" y="1639839"/>
            <a:ext cx="1247363" cy="1102057"/>
            <a:chOff x="488951" y="1898858"/>
            <a:chExt cx="830709" cy="733939"/>
          </a:xfrm>
        </p:grpSpPr>
        <p:pic>
          <p:nvPicPr>
            <p:cNvPr id="38" name="Graphic 37" descr="Doctor male with solid fill">
              <a:extLst>
                <a:ext uri="{FF2B5EF4-FFF2-40B4-BE49-F238E27FC236}">
                  <a16:creationId xmlns:a16="http://schemas.microsoft.com/office/drawing/2014/main" id="{4D5EB932-33A9-0BCB-47EC-C8DBEA1E7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8951" y="1898858"/>
              <a:ext cx="562031" cy="562031"/>
            </a:xfrm>
            <a:prstGeom prst="rect">
              <a:avLst/>
            </a:prstGeom>
          </p:spPr>
        </p:pic>
        <p:pic>
          <p:nvPicPr>
            <p:cNvPr id="40" name="Graphic 39" descr="Doctor female with solid fill">
              <a:extLst>
                <a:ext uri="{FF2B5EF4-FFF2-40B4-BE49-F238E27FC236}">
                  <a16:creationId xmlns:a16="http://schemas.microsoft.com/office/drawing/2014/main" id="{9F08F6A3-2EC7-B847-9BEE-0B3D4401D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7629" y="2070766"/>
              <a:ext cx="562031" cy="562031"/>
            </a:xfrm>
            <a:prstGeom prst="rect">
              <a:avLst/>
            </a:prstGeom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61C70F6-FB96-94CD-C415-4676DAE82026}"/>
              </a:ext>
            </a:extLst>
          </p:cNvPr>
          <p:cNvSpPr txBox="1"/>
          <p:nvPr/>
        </p:nvSpPr>
        <p:spPr>
          <a:xfrm>
            <a:off x="383947" y="2809419"/>
            <a:ext cx="2255219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>
                <a:solidFill>
                  <a:srgbClr val="FC457D"/>
                </a:solidFill>
                <a:latin typeface="Poppins"/>
                <a:cs typeface="Poppins"/>
              </a:rPr>
              <a:t>Clear path to gain employment in the UK in a care setting. </a:t>
            </a:r>
            <a:endParaRPr lang="en-GB" sz="1400">
              <a:solidFill>
                <a:schemeClr val="bg1"/>
              </a:solidFill>
              <a:latin typeface="Poppins"/>
              <a:cs typeface="Poppins"/>
            </a:endParaRPr>
          </a:p>
        </p:txBody>
      </p:sp>
      <p:pic>
        <p:nvPicPr>
          <p:cNvPr id="34" name="Graphic 33" descr="Classroom with solid fill">
            <a:extLst>
              <a:ext uri="{FF2B5EF4-FFF2-40B4-BE49-F238E27FC236}">
                <a16:creationId xmlns:a16="http://schemas.microsoft.com/office/drawing/2014/main" id="{0911545A-155F-45AF-2E04-EFBAAF2D99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37" y="1755642"/>
            <a:ext cx="954918" cy="95491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5FED8B6-8145-DB45-09E9-C392CD5A128F}"/>
              </a:ext>
            </a:extLst>
          </p:cNvPr>
          <p:cNvSpPr txBox="1"/>
          <p:nvPr/>
        </p:nvSpPr>
        <p:spPr>
          <a:xfrm>
            <a:off x="2920907" y="2809419"/>
            <a:ext cx="21629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Expert instruction</a:t>
            </a: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providing students with in-depth knowledge of all aspects of care work in the UK.</a:t>
            </a:r>
          </a:p>
        </p:txBody>
      </p:sp>
      <p:pic>
        <p:nvPicPr>
          <p:cNvPr id="32" name="Graphic 31" descr="Diploma roll with solid fill">
            <a:extLst>
              <a:ext uri="{FF2B5EF4-FFF2-40B4-BE49-F238E27FC236}">
                <a16:creationId xmlns:a16="http://schemas.microsoft.com/office/drawing/2014/main" id="{D592312E-A9FF-8449-724B-CA4713B45D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63978" y="1918917"/>
            <a:ext cx="801766" cy="801766"/>
          </a:xfrm>
          <a:prstGeom prst="rect">
            <a:avLst/>
          </a:prstGeom>
        </p:spPr>
      </p:pic>
      <p:pic>
        <p:nvPicPr>
          <p:cNvPr id="36" name="Graphic 35" descr="Open book outline">
            <a:extLst>
              <a:ext uri="{FF2B5EF4-FFF2-40B4-BE49-F238E27FC236}">
                <a16:creationId xmlns:a16="http://schemas.microsoft.com/office/drawing/2014/main" id="{55E620E2-C71F-D1A3-8A81-6161EF841C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12577" y="1786978"/>
            <a:ext cx="954918" cy="95491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81DC563-0B79-17E3-01B1-C6EEE2DC6D1A}"/>
              </a:ext>
            </a:extLst>
          </p:cNvPr>
          <p:cNvSpPr txBox="1"/>
          <p:nvPr/>
        </p:nvSpPr>
        <p:spPr>
          <a:xfrm>
            <a:off x="7593890" y="2809419"/>
            <a:ext cx="202133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Gain real-world experience </a:t>
            </a: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through a work placement while studying, allowing students to develop the skills needed to succeed.</a:t>
            </a:r>
          </a:p>
        </p:txBody>
      </p:sp>
      <p:pic>
        <p:nvPicPr>
          <p:cNvPr id="42" name="Graphic 41" descr="Remote work outline">
            <a:extLst>
              <a:ext uri="{FF2B5EF4-FFF2-40B4-BE49-F238E27FC236}">
                <a16:creationId xmlns:a16="http://schemas.microsoft.com/office/drawing/2014/main" id="{233C621B-2287-0B77-C3BC-CD60C39C3D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30257" y="1744818"/>
            <a:ext cx="1018965" cy="101896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FBE69AA-E6FF-66D8-44DF-2F92FA4DFB84}"/>
              </a:ext>
            </a:extLst>
          </p:cNvPr>
          <p:cNvSpPr txBox="1"/>
          <p:nvPr/>
        </p:nvSpPr>
        <p:spPr>
          <a:xfrm>
            <a:off x="9896962" y="2809419"/>
            <a:ext cx="209235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Support to </a:t>
            </a:r>
            <a:r>
              <a:rPr lang="en-GB" sz="1400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progress into employment with confidence </a:t>
            </a: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the care industry upon graduation.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30428B-3066-A017-B3F9-BCE1ADBA2975}"/>
              </a:ext>
            </a:extLst>
          </p:cNvPr>
          <p:cNvSpPr txBox="1"/>
          <p:nvPr/>
        </p:nvSpPr>
        <p:spPr>
          <a:xfrm>
            <a:off x="5429159" y="2809419"/>
            <a:ext cx="18194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Focused language skills </a:t>
            </a:r>
          </a:p>
          <a:p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allow them to carry out their role with confidence. </a:t>
            </a:r>
            <a:endParaRPr lang="en-GB" sz="1400">
              <a:solidFill>
                <a:schemeClr val="bg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pic>
        <p:nvPicPr>
          <p:cNvPr id="9" name="Picture 8" descr="A group of blue and white rectangular speech bubbles with white text&#10;&#10;Description automatically generated">
            <a:extLst>
              <a:ext uri="{FF2B5EF4-FFF2-40B4-BE49-F238E27FC236}">
                <a16:creationId xmlns:a16="http://schemas.microsoft.com/office/drawing/2014/main" id="{306BD4F1-6984-D2B9-7599-DFA90B9CC6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3" y="4284303"/>
            <a:ext cx="4621412" cy="308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99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EC32E6-ED1A-112B-D20B-B6CB96B49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81E90F4-F88A-64D5-CBEF-F207CC0A8B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143374"/>
            <a:ext cx="12192000" cy="2714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Single Corner Rounded 4">
            <a:extLst>
              <a:ext uri="{FF2B5EF4-FFF2-40B4-BE49-F238E27FC236}">
                <a16:creationId xmlns:a16="http://schemas.microsoft.com/office/drawing/2014/main" id="{0EC423E7-514A-BF11-46D1-1FEAF3679058}"/>
              </a:ext>
            </a:extLst>
          </p:cNvPr>
          <p:cNvSpPr/>
          <p:nvPr/>
        </p:nvSpPr>
        <p:spPr>
          <a:xfrm>
            <a:off x="516366" y="3092128"/>
            <a:ext cx="3699459" cy="3485971"/>
          </a:xfrm>
          <a:prstGeom prst="round1Rect">
            <a:avLst/>
          </a:prstGeom>
          <a:solidFill>
            <a:srgbClr val="FC457D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C71262-2DF4-01F2-9AF0-F51F0DBAF30C}"/>
              </a:ext>
            </a:extLst>
          </p:cNvPr>
          <p:cNvSpPr txBox="1"/>
          <p:nvPr/>
        </p:nvSpPr>
        <p:spPr>
          <a:xfrm>
            <a:off x="747568" y="3838644"/>
            <a:ext cx="33754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13 weeks of tuition delivered face-to-face at one of our UK colleges.</a:t>
            </a:r>
          </a:p>
          <a:p>
            <a:endParaRPr lang="en-GB" sz="1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Students will complete: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Mandatory and optional units covering 15 Skills for Care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First Aid Qualification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Moving and Handling Certificate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Language skills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9AADBD-EF87-97E4-7D03-8219187B24D8}"/>
              </a:ext>
            </a:extLst>
          </p:cNvPr>
          <p:cNvSpPr txBox="1"/>
          <p:nvPr/>
        </p:nvSpPr>
        <p:spPr>
          <a:xfrm>
            <a:off x="772454" y="3322890"/>
            <a:ext cx="18367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Term 1 </a:t>
            </a:r>
          </a:p>
        </p:txBody>
      </p:sp>
      <p:sp>
        <p:nvSpPr>
          <p:cNvPr id="6" name="Rectangle: Single Corner Rounded 5">
            <a:extLst>
              <a:ext uri="{FF2B5EF4-FFF2-40B4-BE49-F238E27FC236}">
                <a16:creationId xmlns:a16="http://schemas.microsoft.com/office/drawing/2014/main" id="{882BBF23-D39E-7B17-61FA-F5B2EA9F0187}"/>
              </a:ext>
            </a:extLst>
          </p:cNvPr>
          <p:cNvSpPr/>
          <p:nvPr/>
        </p:nvSpPr>
        <p:spPr>
          <a:xfrm>
            <a:off x="4642400" y="3113870"/>
            <a:ext cx="3375443" cy="3457608"/>
          </a:xfrm>
          <a:prstGeom prst="round1Rect">
            <a:avLst/>
          </a:prstGeom>
          <a:solidFill>
            <a:srgbClr val="FC457D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AEEFFC-1B33-B246-01AE-47D4319B4C11}"/>
              </a:ext>
            </a:extLst>
          </p:cNvPr>
          <p:cNvSpPr txBox="1"/>
          <p:nvPr/>
        </p:nvSpPr>
        <p:spPr>
          <a:xfrm>
            <a:off x="4892961" y="3868507"/>
            <a:ext cx="2834471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n-GB" sz="1400" b="1">
                <a:solidFill>
                  <a:schemeClr val="bg1"/>
                </a:solidFill>
                <a:latin typeface="Poppins"/>
                <a:cs typeface="Poppins"/>
              </a:rPr>
              <a:t>9 weeks of instruction delivered face-to-face at one of our UK colleges.</a:t>
            </a:r>
          </a:p>
          <a:p>
            <a:pPr lvl="0"/>
            <a:endParaRPr lang="en-GB" sz="1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Students will complete: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knowledge-based requirements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Workplace induction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ABF8B5-568B-4C2B-CA28-77EF563FF2A6}"/>
              </a:ext>
            </a:extLst>
          </p:cNvPr>
          <p:cNvSpPr txBox="1"/>
          <p:nvPr/>
        </p:nvSpPr>
        <p:spPr>
          <a:xfrm>
            <a:off x="4892961" y="3344632"/>
            <a:ext cx="18367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Term 2 </a:t>
            </a:r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52CC9BD1-C078-5F5F-DB04-D7497C420077}"/>
              </a:ext>
            </a:extLst>
          </p:cNvPr>
          <p:cNvSpPr/>
          <p:nvPr/>
        </p:nvSpPr>
        <p:spPr>
          <a:xfrm>
            <a:off x="8316547" y="3120491"/>
            <a:ext cx="3375443" cy="3457608"/>
          </a:xfrm>
          <a:prstGeom prst="round1Rect">
            <a:avLst/>
          </a:prstGeom>
          <a:solidFill>
            <a:srgbClr val="FC457D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2A7FE1-F90F-9AA1-021F-EEC8CDA54175}"/>
              </a:ext>
            </a:extLst>
          </p:cNvPr>
          <p:cNvSpPr txBox="1"/>
          <p:nvPr/>
        </p:nvSpPr>
        <p:spPr>
          <a:xfrm>
            <a:off x="8632270" y="3856078"/>
            <a:ext cx="2834471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n-GB" sz="1400" b="1">
                <a:solidFill>
                  <a:schemeClr val="bg1"/>
                </a:solidFill>
                <a:latin typeface="Poppins"/>
                <a:cs typeface="Poppins"/>
              </a:rPr>
              <a:t>12-week work placement at an organised care provider</a:t>
            </a:r>
          </a:p>
          <a:p>
            <a:pPr lvl="0"/>
            <a:endParaRPr lang="en-GB" sz="1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/>
            <a:r>
              <a:rPr lang="en-GB" sz="1400" b="1">
                <a:solidFill>
                  <a:schemeClr val="bg1"/>
                </a:solidFill>
                <a:latin typeface="Poppins"/>
                <a:cs typeface="Poppins"/>
              </a:rPr>
              <a:t>3 weeks of instruction delivered face-to-face back at  London or Oxford OIEG centre.</a:t>
            </a:r>
          </a:p>
          <a:p>
            <a:pPr lvl="0"/>
            <a:endParaRPr lang="en-GB" sz="1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Students will complete: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Refine language and employability skills ready for the workplace.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4FDF25-ECFB-1042-9569-FA5C98123E5E}"/>
              </a:ext>
            </a:extLst>
          </p:cNvPr>
          <p:cNvSpPr txBox="1"/>
          <p:nvPr/>
        </p:nvSpPr>
        <p:spPr>
          <a:xfrm>
            <a:off x="8632085" y="3351253"/>
            <a:ext cx="18367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Term 3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5D22DD-00BB-3EAA-7CDE-132E07EF1C9E}"/>
              </a:ext>
            </a:extLst>
          </p:cNvPr>
          <p:cNvSpPr txBox="1"/>
          <p:nvPr/>
        </p:nvSpPr>
        <p:spPr>
          <a:xfrm>
            <a:off x="408747" y="1125057"/>
            <a:ext cx="11283243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course is delivered in-person, with online support powered by the OI Digital Institute learning platform.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Students will complete 3 terms over 9 months, preparing them to start their career on graduation.</a:t>
            </a:r>
          </a:p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Students complete an online e-portfolio and their progress is closely monitored via their Virtual Learning Environment, allowing OIEG to provide further support where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60A5E9-17F9-EF07-5F20-7A5AB8B6C6EB}"/>
              </a:ext>
            </a:extLst>
          </p:cNvPr>
          <p:cNvSpPr txBox="1"/>
          <p:nvPr/>
        </p:nvSpPr>
        <p:spPr>
          <a:xfrm>
            <a:off x="408748" y="483101"/>
            <a:ext cx="9411105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How is the course delivered?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487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614076-4779-45D7-9430-8ABE710D8E7A}"/>
              </a:ext>
            </a:extLst>
          </p:cNvPr>
          <p:cNvSpPr txBox="1"/>
          <p:nvPr/>
        </p:nvSpPr>
        <p:spPr>
          <a:xfrm>
            <a:off x="408749" y="483101"/>
            <a:ext cx="7599880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Modules you will study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95010EB-0345-419B-9BFB-4B549D1019C5}"/>
              </a:ext>
            </a:extLst>
          </p:cNvPr>
          <p:cNvSpPr txBox="1">
            <a:spLocks/>
          </p:cNvSpPr>
          <p:nvPr/>
        </p:nvSpPr>
        <p:spPr>
          <a:xfrm>
            <a:off x="408749" y="1357544"/>
            <a:ext cx="5306698" cy="39669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>
                <a:solidFill>
                  <a:schemeClr val="bg1"/>
                </a:solidFill>
                <a:latin typeface="Poppins"/>
                <a:cs typeface="Poppins"/>
              </a:rPr>
              <a:t>Core modules you will study: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Safeguarding and protection in care settings </a:t>
            </a:r>
            <a:endParaRPr lang="en-GB" sz="1400">
              <a:solidFill>
                <a:schemeClr val="bg1"/>
              </a:solidFill>
              <a:latin typeface="Poppins" panose="00000800000000000000" pitchFamily="50" charset="0"/>
              <a:cs typeface="Poppins" panose="00000800000000000000" pitchFamily="50" charset="0"/>
            </a:endParaRP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Responsibilities of a care worker </a:t>
            </a:r>
            <a:endParaRPr lang="en-GB" sz="1400">
              <a:solidFill>
                <a:schemeClr val="bg1"/>
              </a:solidFill>
              <a:latin typeface="Poppins" panose="00000800000000000000" pitchFamily="50" charset="0"/>
              <a:cs typeface="Poppins" panose="00000800000000000000" pitchFamily="50" charset="0"/>
            </a:endParaRP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personal development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health, safety and well-being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communication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effective handling of information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Duty of care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equality and inclusion in care settings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Promote person-centred care</a:t>
            </a:r>
            <a:endParaRPr lang="en-GB" sz="1400">
              <a:solidFill>
                <a:schemeClr val="bg1"/>
              </a:solidFill>
              <a:latin typeface="Poppins" panose="00000800000000000000" pitchFamily="50" charset="0"/>
              <a:cs typeface="Poppins" panose="00000800000000000000" pitchFamily="50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D8365D9-01BA-3CE5-150D-FD1FAF7AF3CE}"/>
              </a:ext>
            </a:extLst>
          </p:cNvPr>
          <p:cNvSpPr txBox="1">
            <a:spLocks/>
          </p:cNvSpPr>
          <p:nvPr/>
        </p:nvSpPr>
        <p:spPr>
          <a:xfrm>
            <a:off x="5980873" y="1357544"/>
            <a:ext cx="5544377" cy="52868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>
                <a:solidFill>
                  <a:schemeClr val="bg1"/>
                </a:solidFill>
                <a:latin typeface="Poppins"/>
                <a:cs typeface="Poppins"/>
              </a:rPr>
              <a:t>Elective modules to enhance your learning: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Undertake agreed pressure area care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Move and position individuals in accordance with their care plan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Work with individuals who have specific communication needs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Understand person-centred thinking and planning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Supporting infection prevention and control in adult care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Knowledge, skills and behaviour expected of a lead adult care worker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Support Individuals to eat and drink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Support individuals to meet personal care needs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Provide support to manage pain and discomfort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Support use of medication in adult care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Understand the process and experience of dementia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Understanding advocacy</a:t>
            </a:r>
          </a:p>
          <a:p>
            <a:pPr marL="227965" indent="-227965"/>
            <a:r>
              <a:rPr lang="en-GB" sz="1400">
                <a:solidFill>
                  <a:schemeClr val="bg1"/>
                </a:solidFill>
                <a:latin typeface="Poppins"/>
                <a:cs typeface="Poppins"/>
              </a:rPr>
              <a:t>Understand the context of supporting individuals with learning disabilities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215FC2-93F0-7F8A-8C1C-9CDF56AC00A5}"/>
              </a:ext>
            </a:extLst>
          </p:cNvPr>
          <p:cNvGrpSpPr/>
          <p:nvPr/>
        </p:nvGrpSpPr>
        <p:grpSpPr>
          <a:xfrm>
            <a:off x="-477523" y="5179461"/>
            <a:ext cx="6192970" cy="1093433"/>
            <a:chOff x="-525148" y="5598561"/>
            <a:chExt cx="5306698" cy="109343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6F8CB14-46D1-8FB3-3FE5-A22DAA00CF7A}"/>
                </a:ext>
              </a:extLst>
            </p:cNvPr>
            <p:cNvSpPr/>
            <p:nvPr/>
          </p:nvSpPr>
          <p:spPr>
            <a:xfrm rot="10800000">
              <a:off x="-525148" y="5598561"/>
              <a:ext cx="5306698" cy="1093433"/>
            </a:xfrm>
            <a:prstGeom prst="roundRect">
              <a:avLst>
                <a:gd name="adj" fmla="val 50000"/>
              </a:avLst>
            </a:prstGeom>
            <a:solidFill>
              <a:srgbClr val="FF754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73E8BA-6EA8-A0B0-EBF2-6447EC85C7BA}"/>
                </a:ext>
              </a:extLst>
            </p:cNvPr>
            <p:cNvSpPr txBox="1"/>
            <p:nvPr/>
          </p:nvSpPr>
          <p:spPr>
            <a:xfrm>
              <a:off x="234290" y="5743575"/>
              <a:ext cx="4228563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l"/>
              <a:r>
                <a:rPr lang="en-GB" sz="1600" b="1">
                  <a:solidFill>
                    <a:schemeClr val="bg1"/>
                  </a:solidFill>
                </a:rPr>
                <a:t>You will study these modules during terms one and two with your arranged work placement during term three.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71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115826-6FA8-869B-6643-F61AD35E1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7C6AC-F179-B9C6-A4CF-15B06B57A85D}"/>
              </a:ext>
            </a:extLst>
          </p:cNvPr>
          <p:cNvSpPr txBox="1"/>
          <p:nvPr/>
        </p:nvSpPr>
        <p:spPr>
          <a:xfrm>
            <a:off x="408749" y="1825853"/>
            <a:ext cx="56872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students will be given an initial assessment at the start of the course to identify: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Specific training and language needs</a:t>
            </a: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Additional support and guidance</a:t>
            </a: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Any units already completed, or credit 	which is relevant to the qualifications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Any additional optional units you wish 	to take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425AF-EA11-E407-08DE-467BACE71599}"/>
              </a:ext>
            </a:extLst>
          </p:cNvPr>
          <p:cNvSpPr txBox="1"/>
          <p:nvPr/>
        </p:nvSpPr>
        <p:spPr>
          <a:xfrm>
            <a:off x="408749" y="483101"/>
            <a:ext cx="9640126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How is the course assessed?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10" name="Graphic 9" descr="Teacher with solid fill">
            <a:extLst>
              <a:ext uri="{FF2B5EF4-FFF2-40B4-BE49-F238E27FC236}">
                <a16:creationId xmlns:a16="http://schemas.microsoft.com/office/drawing/2014/main" id="{0B3929AD-8E9A-6ED4-5638-BC09DC6D0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749" y="2570927"/>
            <a:ext cx="600389" cy="6003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3792FA-509B-2A9D-9739-312369014861}"/>
              </a:ext>
            </a:extLst>
          </p:cNvPr>
          <p:cNvSpPr txBox="1"/>
          <p:nvPr/>
        </p:nvSpPr>
        <p:spPr>
          <a:xfrm>
            <a:off x="6689189" y="1825853"/>
            <a:ext cx="518076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students will also complete a portfolio of evidence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covering the assessment criteria for each unit.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majority of the assessment will be through Direct Observation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(70%)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your performance by a qualified occupationally competent assessor. 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 assessment methods may include: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Professional Discussion (7.5%)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Reflective Accounts (7.5%)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Projects / Assignments (7.5%)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Studies (7.5%)  </a:t>
            </a:r>
          </a:p>
        </p:txBody>
      </p:sp>
      <p:pic>
        <p:nvPicPr>
          <p:cNvPr id="14" name="Graphic 13" descr="Professor female with solid fill">
            <a:extLst>
              <a:ext uri="{FF2B5EF4-FFF2-40B4-BE49-F238E27FC236}">
                <a16:creationId xmlns:a16="http://schemas.microsoft.com/office/drawing/2014/main" id="{082E0197-FF54-F034-9F6F-17D021E4D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666" y="3304864"/>
            <a:ext cx="600389" cy="600389"/>
          </a:xfrm>
          <a:prstGeom prst="rect">
            <a:avLst/>
          </a:prstGeom>
        </p:spPr>
      </p:pic>
      <p:pic>
        <p:nvPicPr>
          <p:cNvPr id="16" name="Graphic 15" descr="Badge Tick with solid fill">
            <a:extLst>
              <a:ext uri="{FF2B5EF4-FFF2-40B4-BE49-F238E27FC236}">
                <a16:creationId xmlns:a16="http://schemas.microsoft.com/office/drawing/2014/main" id="{9FE09C2C-5CB0-132A-BEBB-F2D3E8D68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666" y="4299294"/>
            <a:ext cx="600389" cy="6003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33EA98-A452-35D2-CF35-A4D4E57D4840}"/>
              </a:ext>
            </a:extLst>
          </p:cNvPr>
          <p:cNvSpPr txBox="1"/>
          <p:nvPr/>
        </p:nvSpPr>
        <p:spPr>
          <a:xfrm>
            <a:off x="408749" y="1477040"/>
            <a:ext cx="5687251" cy="3488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>
                <a:ln w="12700">
                  <a:noFill/>
                </a:ln>
                <a:solidFill>
                  <a:srgbClr val="FC457D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Initial Assessment</a:t>
            </a:r>
            <a:endParaRPr lang="en-US" sz="1000">
              <a:solidFill>
                <a:srgbClr val="FC457D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110512-F2A8-1440-292E-CD477806765E}"/>
              </a:ext>
            </a:extLst>
          </p:cNvPr>
          <p:cNvSpPr txBox="1"/>
          <p:nvPr/>
        </p:nvSpPr>
        <p:spPr>
          <a:xfrm>
            <a:off x="6689189" y="1477039"/>
            <a:ext cx="5180763" cy="3488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>
                <a:ln w="12700">
                  <a:noFill/>
                </a:ln>
                <a:solidFill>
                  <a:srgbClr val="FC457D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Portfolio of Evidence</a:t>
            </a:r>
            <a:endParaRPr lang="en-US" sz="1000">
              <a:solidFill>
                <a:srgbClr val="FC457D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4" name="Graphic 3" descr="Clipboard Partially Checked with solid fill">
            <a:extLst>
              <a:ext uri="{FF2B5EF4-FFF2-40B4-BE49-F238E27FC236}">
                <a16:creationId xmlns:a16="http://schemas.microsoft.com/office/drawing/2014/main" id="{64A5CE89-1EC5-FE72-9995-33056AD398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666" y="5366443"/>
            <a:ext cx="600390" cy="60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7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6D4566-2021-D86F-986E-80A598FDA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C0597F-117B-A0E6-D31B-8C5DCEB08B49}"/>
              </a:ext>
            </a:extLst>
          </p:cNvPr>
          <p:cNvSpPr txBox="1"/>
          <p:nvPr/>
        </p:nvSpPr>
        <p:spPr>
          <a:xfrm>
            <a:off x="408749" y="1253460"/>
            <a:ext cx="5553902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So you can </a:t>
            </a:r>
            <a:r>
              <a:rPr lang="en-GB" b="1">
                <a:solidFill>
                  <a:schemeClr val="bg1"/>
                </a:solidFill>
                <a:latin typeface="Poppins"/>
                <a:cs typeface="Poppins"/>
              </a:rPr>
              <a:t>gain real-world experience </a:t>
            </a: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to help you start with confidence after graduation, we arrange a 1 term work placement during your study.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A work placement will mean working full time in a care home based near your place of study. It will require an induction from the care home and then carrying out all the duties required of a Care Assistant.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The care home will supply a Job Description which will outline the role and responsibilities and support the student by giving opportunities for them to be assessed carrying out workplace tasks.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BDA2C-7A7D-0C7C-9D46-F3A986082A51}"/>
              </a:ext>
            </a:extLst>
          </p:cNvPr>
          <p:cNvSpPr txBox="1"/>
          <p:nvPr/>
        </p:nvSpPr>
        <p:spPr>
          <a:xfrm>
            <a:off x="408748" y="483101"/>
            <a:ext cx="7177497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Your placement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5" name="Picture 4" descr="A doctor standing next to a person in a wheelchair&#10;&#10;Description automatically generated">
            <a:extLst>
              <a:ext uri="{FF2B5EF4-FFF2-40B4-BE49-F238E27FC236}">
                <a16:creationId xmlns:a16="http://schemas.microsoft.com/office/drawing/2014/main" id="{6DD6BD3F-2B57-005F-A514-78ED04039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r="23158"/>
          <a:stretch/>
        </p:blipFill>
        <p:spPr>
          <a:xfrm>
            <a:off x="6504748" y="0"/>
            <a:ext cx="568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90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6D4566-2021-D86F-986E-80A598FDA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C0597F-117B-A0E6-D31B-8C5DCEB08B49}"/>
              </a:ext>
            </a:extLst>
          </p:cNvPr>
          <p:cNvSpPr txBox="1"/>
          <p:nvPr/>
        </p:nvSpPr>
        <p:spPr>
          <a:xfrm>
            <a:off x="408748" y="1160369"/>
            <a:ext cx="7782751" cy="63401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There are thousands of job opportunities in the UK care sector. With this qualification, you can progress into roles such as:</a:t>
            </a:r>
          </a:p>
          <a:p>
            <a:b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Lead Adult Care Worker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Lead Personal Assistant </a:t>
            </a:r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Key Worker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Domiciliary Care Worker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Senior Care Assistant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 Support Worker</a:t>
            </a: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/>
            <a:r>
              <a:rPr lang="en-GB" sz="3200" b="1" i="0" u="none" strike="noStrike" baseline="0">
                <a:solidFill>
                  <a:srgbClr val="FC457D"/>
                </a:solidFill>
                <a:latin typeface="Poppins"/>
                <a:cs typeface="Poppins"/>
              </a:rPr>
              <a:t>The average salary for a Senior Carer is £23,730 per year*</a:t>
            </a:r>
          </a:p>
          <a:p>
            <a:pPr algn="l"/>
            <a:r>
              <a:rPr lang="en-GB" b="0" i="1" u="none" strike="noStrike" baseline="0">
                <a:solidFill>
                  <a:srgbClr val="FFFFFF"/>
                </a:solidFill>
                <a:latin typeface="Poppins"/>
                <a:cs typeface="Poppins"/>
              </a:rPr>
              <a:t>*Glassdoor.co.uk</a:t>
            </a:r>
            <a:endParaRPr lang="en-GB" i="1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BDA2C-7A7D-0C7C-9D46-F3A986082A51}"/>
              </a:ext>
            </a:extLst>
          </p:cNvPr>
          <p:cNvSpPr txBox="1"/>
          <p:nvPr/>
        </p:nvSpPr>
        <p:spPr>
          <a:xfrm>
            <a:off x="408748" y="483101"/>
            <a:ext cx="7516051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Your career after study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17" name="Picture 16" descr="A person talking to a doctor&#10;&#10;Description automatically generated">
            <a:extLst>
              <a:ext uri="{FF2B5EF4-FFF2-40B4-BE49-F238E27FC236}">
                <a16:creationId xmlns:a16="http://schemas.microsoft.com/office/drawing/2014/main" id="{3E0B67BC-75DA-A51A-2217-64A2ECBEB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8" t="2666"/>
          <a:stretch>
            <a:fillRect/>
          </a:stretch>
        </p:blipFill>
        <p:spPr>
          <a:xfrm>
            <a:off x="7648864" y="994230"/>
            <a:ext cx="7177496" cy="6675167"/>
          </a:xfrm>
          <a:custGeom>
            <a:avLst/>
            <a:gdLst>
              <a:gd name="connsiteX0" fmla="*/ 2361159 w 7177496"/>
              <a:gd name="connsiteY0" fmla="*/ 718 h 6675167"/>
              <a:gd name="connsiteX1" fmla="*/ 4250811 w 7177496"/>
              <a:gd name="connsiteY1" fmla="*/ 835255 h 6675167"/>
              <a:gd name="connsiteX2" fmla="*/ 7177496 w 7177496"/>
              <a:gd name="connsiteY2" fmla="*/ 4211100 h 6675167"/>
              <a:gd name="connsiteX3" fmla="*/ 7177496 w 7177496"/>
              <a:gd name="connsiteY3" fmla="*/ 6675167 h 6675167"/>
              <a:gd name="connsiteX4" fmla="*/ 2904663 w 7177496"/>
              <a:gd name="connsiteY4" fmla="*/ 6675167 h 6675167"/>
              <a:gd name="connsiteX5" fmla="*/ 591841 w 7177496"/>
              <a:gd name="connsiteY5" fmla="*/ 4007396 h 6675167"/>
              <a:gd name="connsiteX6" fmla="*/ 835255 w 7177496"/>
              <a:gd name="connsiteY6" fmla="*/ 591840 h 6675167"/>
              <a:gd name="connsiteX7" fmla="*/ 835256 w 7177496"/>
              <a:gd name="connsiteY7" fmla="*/ 591841 h 6675167"/>
              <a:gd name="connsiteX8" fmla="*/ 2361159 w 7177496"/>
              <a:gd name="connsiteY8" fmla="*/ 718 h 667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77496" h="6675167">
                <a:moveTo>
                  <a:pt x="2361159" y="718"/>
                </a:moveTo>
                <a:cubicBezTo>
                  <a:pt x="3058666" y="-16227"/>
                  <a:pt x="3758082" y="266907"/>
                  <a:pt x="4250811" y="835255"/>
                </a:cubicBezTo>
                <a:lnTo>
                  <a:pt x="7177496" y="4211100"/>
                </a:lnTo>
                <a:lnTo>
                  <a:pt x="7177496" y="6675167"/>
                </a:lnTo>
                <a:lnTo>
                  <a:pt x="2904663" y="6675167"/>
                </a:lnTo>
                <a:lnTo>
                  <a:pt x="591841" y="4007396"/>
                </a:lnTo>
                <a:cubicBezTo>
                  <a:pt x="-284121" y="2997000"/>
                  <a:pt x="-175141" y="1467803"/>
                  <a:pt x="835255" y="591840"/>
                </a:cubicBezTo>
                <a:lnTo>
                  <a:pt x="835256" y="591841"/>
                </a:lnTo>
                <a:cubicBezTo>
                  <a:pt x="1277304" y="208608"/>
                  <a:pt x="1818654" y="13898"/>
                  <a:pt x="2361159" y="718"/>
                </a:cubicBezTo>
                <a:close/>
              </a:path>
            </a:pathLst>
          </a:cu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2C41796-2702-C31E-7EB6-5F6B3DCA29EA}"/>
              </a:ext>
            </a:extLst>
          </p:cNvPr>
          <p:cNvGrpSpPr/>
          <p:nvPr/>
        </p:nvGrpSpPr>
        <p:grpSpPr>
          <a:xfrm>
            <a:off x="5179611" y="1968614"/>
            <a:ext cx="2920771" cy="2920771"/>
            <a:chOff x="5435600" y="2425700"/>
            <a:chExt cx="2213264" cy="221326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F9B60F8-8C40-5942-8DE1-92E56F824C2E}"/>
                </a:ext>
              </a:extLst>
            </p:cNvPr>
            <p:cNvSpPr/>
            <p:nvPr/>
          </p:nvSpPr>
          <p:spPr>
            <a:xfrm>
              <a:off x="5435600" y="2425700"/>
              <a:ext cx="2213264" cy="2213264"/>
            </a:xfrm>
            <a:prstGeom prst="ellipse">
              <a:avLst/>
            </a:prstGeom>
            <a:solidFill>
              <a:srgbClr val="2EDEB5"/>
            </a:solidFill>
            <a:ln w="508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28DF16-7AEB-9AFE-2D0B-00BBF0600F11}"/>
                </a:ext>
              </a:extLst>
            </p:cNvPr>
            <p:cNvSpPr txBox="1"/>
            <p:nvPr/>
          </p:nvSpPr>
          <p:spPr>
            <a:xfrm>
              <a:off x="5435600" y="2945472"/>
              <a:ext cx="2184399" cy="1189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Guaranteed employment upon successful graduation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50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020697-7CA0-BB50-0637-BD3296CE9A13}"/>
              </a:ext>
            </a:extLst>
          </p:cNvPr>
          <p:cNvSpPr txBox="1"/>
          <p:nvPr/>
        </p:nvSpPr>
        <p:spPr>
          <a:xfrm>
            <a:off x="439479" y="1275500"/>
            <a:ext cx="11313042" cy="49863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81000" algn="l">
              <a:lnSpc>
                <a:spcPct val="150000"/>
              </a:lnSpc>
            </a:pPr>
            <a:r>
              <a:rPr lang="en-GB" b="1" i="0">
                <a:solidFill>
                  <a:srgbClr val="2EDEB5"/>
                </a:solidFill>
                <a:effectLst/>
                <a:latin typeface="Aptos"/>
              </a:rPr>
              <a:t>Question: </a:t>
            </a:r>
            <a:r>
              <a:rPr lang="en-GB" b="1" i="0">
                <a:solidFill>
                  <a:schemeClr val="bg1"/>
                </a:solidFill>
                <a:effectLst/>
                <a:latin typeface="Segoe UI"/>
                <a:cs typeface="Segoe UI"/>
              </a:rPr>
              <a:t>What happens if a student does not secure employment after the programme with OIEG?</a:t>
            </a:r>
          </a:p>
          <a:p>
            <a:pPr marL="381000" algn="l">
              <a:lnSpc>
                <a:spcPct val="150000"/>
              </a:lnSpc>
            </a:pPr>
            <a:r>
              <a:rPr lang="en-GB" b="1" i="0">
                <a:solidFill>
                  <a:srgbClr val="FC457D"/>
                </a:solidFill>
                <a:effectLst/>
                <a:latin typeface="Aptos"/>
              </a:rPr>
              <a:t>Answer:</a:t>
            </a:r>
            <a:r>
              <a:rPr lang="en-GB" b="1" i="0">
                <a:solidFill>
                  <a:schemeClr val="bg1"/>
                </a:solidFill>
                <a:effectLst/>
                <a:latin typeface="Aptos"/>
              </a:rPr>
              <a:t> </a:t>
            </a:r>
            <a:r>
              <a:rPr lang="en-GB" sz="1600" i="0">
                <a:solidFill>
                  <a:schemeClr val="bg1"/>
                </a:solidFill>
                <a:effectLst/>
                <a:latin typeface="Segoe UI"/>
                <a:cs typeface="Segoe UI"/>
              </a:rPr>
              <a:t>Oxford International will provide a </a:t>
            </a:r>
            <a:r>
              <a:rPr lang="en-GB" sz="1600" i="0">
                <a:solidFill>
                  <a:schemeClr val="bg1"/>
                </a:solidFill>
                <a:effectLst/>
                <a:latin typeface="Aptos"/>
              </a:rPr>
              <a:t>full refund of their Level 3 tuition fees </a:t>
            </a:r>
            <a:r>
              <a:rPr lang="en-GB" sz="1600" i="0">
                <a:solidFill>
                  <a:schemeClr val="bg1"/>
                </a:solidFill>
                <a:effectLst/>
                <a:latin typeface="Segoe UI"/>
                <a:cs typeface="Segoe UI"/>
              </a:rPr>
              <a:t>if all the below listed conditions have been met and verified by OIEG and their Level 3 Programme Supervisor:</a:t>
            </a:r>
          </a:p>
          <a:p>
            <a:pPr marL="381000" algn="l">
              <a:lnSpc>
                <a:spcPct val="150000"/>
              </a:lnSpc>
            </a:pPr>
            <a:endParaRPr lang="en-GB" sz="1600" b="0" i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/>
                <a:cs typeface="Segoe UI"/>
              </a:rPr>
              <a:t>Maintained the required attendance during the </a:t>
            </a:r>
            <a:r>
              <a:rPr lang="en-GB" sz="1600">
                <a:solidFill>
                  <a:schemeClr val="bg1"/>
                </a:solidFill>
                <a:latin typeface="Segoe UI"/>
                <a:cs typeface="Segoe UI"/>
              </a:rPr>
              <a:t>9-month</a:t>
            </a:r>
            <a:r>
              <a:rPr lang="en-GB" sz="1600" b="0" i="0">
                <a:solidFill>
                  <a:schemeClr val="bg1"/>
                </a:solidFill>
                <a:effectLst/>
                <a:latin typeface="Segoe UI"/>
                <a:cs typeface="Segoe UI"/>
              </a:rPr>
              <a:t> OIEG program, including placement and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/>
                <a:cs typeface="Segoe UI"/>
              </a:rPr>
              <a:t>Received passing grades in all areas of the OIEG programme (written and practical)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Received satisfactory reports from the placement provider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Respectfully and professionally worked with male and female senior residents from varied ethnic backgrounds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Attended and positively participated in the job and interview skills classes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Have attended at least 3 interviews with a potential employer in addition to their work placement provider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Have demonstrated a strong desire to attain the position</a:t>
            </a:r>
          </a:p>
          <a:p>
            <a:pPr marL="666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0" i="0">
                <a:solidFill>
                  <a:schemeClr val="bg1"/>
                </a:solidFill>
                <a:effectLst/>
                <a:latin typeface="Segoe UI"/>
                <a:cs typeface="Segoe UI"/>
              </a:rPr>
              <a:t>Have successfully passed the programme approval board and achieved full Level 3 award from accreditation partner (within 1 year of course start date)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04265-5F98-D512-9AFF-357E05FDB4C0}"/>
              </a:ext>
            </a:extLst>
          </p:cNvPr>
          <p:cNvSpPr txBox="1"/>
          <p:nvPr/>
        </p:nvSpPr>
        <p:spPr>
          <a:xfrm>
            <a:off x="408748" y="483101"/>
            <a:ext cx="7516051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Our Guarantee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7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5A81DD-DD3A-382D-E4FE-5036C16A28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r="14321"/>
          <a:stretch/>
        </p:blipFill>
        <p:spPr>
          <a:xfrm>
            <a:off x="5295900" y="0"/>
            <a:ext cx="6896100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BAA86E7-AC57-41DE-F22F-416FC07C3C79}"/>
              </a:ext>
            </a:extLst>
          </p:cNvPr>
          <p:cNvSpPr txBox="1"/>
          <p:nvPr/>
        </p:nvSpPr>
        <p:spPr>
          <a:xfrm>
            <a:off x="408748" y="1881701"/>
            <a:ext cx="4478406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Health and Care Worker Visa</a:t>
            </a:r>
          </a:p>
          <a:p>
            <a:pPr algn="l"/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Our Professional Diploma in Adult Social Care is accredited by City and Guilds. Completing the diploma and the 12-week placement gives you an advantage over other candidates and helps you secure a job offer from a UK employer. </a:t>
            </a:r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/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Poppins"/>
                <a:cs typeface="Poppins"/>
              </a:rPr>
              <a:t>The job offer will allow students to apply for UK skilled worker visa (Health and Care Worker Visa).</a:t>
            </a:r>
          </a:p>
          <a:p>
            <a:pPr algn="l"/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/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will also support students to sign up with an employment agency in the UK.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728C64-5722-0537-3FF0-E8836D3283DB}"/>
              </a:ext>
            </a:extLst>
          </p:cNvPr>
          <p:cNvSpPr txBox="1"/>
          <p:nvPr/>
        </p:nvSpPr>
        <p:spPr>
          <a:xfrm>
            <a:off x="408749" y="483101"/>
            <a:ext cx="4671252" cy="11982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Skilled Worker Visa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656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tar with solid fill">
            <a:extLst>
              <a:ext uri="{FF2B5EF4-FFF2-40B4-BE49-F238E27FC236}">
                <a16:creationId xmlns:a16="http://schemas.microsoft.com/office/drawing/2014/main" id="{CD21C1D7-ADE5-47EC-A3E4-AD968A0061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32083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99A3A3-6E7E-1C02-D0A4-AF59006C8402}"/>
              </a:ext>
            </a:extLst>
          </p:cNvPr>
          <p:cNvCxnSpPr>
            <a:cxnSpLocks/>
          </p:cNvCxnSpPr>
          <p:nvPr/>
        </p:nvCxnSpPr>
        <p:spPr>
          <a:xfrm>
            <a:off x="789890" y="1656989"/>
            <a:ext cx="0" cy="4087468"/>
          </a:xfrm>
          <a:prstGeom prst="line">
            <a:avLst/>
          </a:prstGeom>
          <a:ln w="38100">
            <a:solidFill>
              <a:srgbClr val="FC457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9C5B2F16-460E-159C-21BA-8BEE7AA1C5C2}"/>
              </a:ext>
            </a:extLst>
          </p:cNvPr>
          <p:cNvSpPr/>
          <p:nvPr/>
        </p:nvSpPr>
        <p:spPr>
          <a:xfrm>
            <a:off x="498792" y="4313828"/>
            <a:ext cx="580030" cy="580030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4D34AFA-DF5C-D78E-0060-4C579B84FF45}"/>
              </a:ext>
            </a:extLst>
          </p:cNvPr>
          <p:cNvSpPr/>
          <p:nvPr/>
        </p:nvSpPr>
        <p:spPr>
          <a:xfrm>
            <a:off x="488950" y="1292817"/>
            <a:ext cx="580030" cy="580030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masis MT Pro Black" panose="02040A04050005020304" pitchFamily="18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9ED4DF3-E88E-5DCC-D9E7-B305B4367669}"/>
              </a:ext>
            </a:extLst>
          </p:cNvPr>
          <p:cNvSpPr/>
          <p:nvPr/>
        </p:nvSpPr>
        <p:spPr>
          <a:xfrm>
            <a:off x="509718" y="2238036"/>
            <a:ext cx="580030" cy="580030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394C26-56A1-B0A5-DA70-C7E0D3660582}"/>
              </a:ext>
            </a:extLst>
          </p:cNvPr>
          <p:cNvSpPr/>
          <p:nvPr/>
        </p:nvSpPr>
        <p:spPr>
          <a:xfrm>
            <a:off x="509718" y="3243649"/>
            <a:ext cx="580030" cy="580030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AB0FFF8-D1C4-28E7-F271-8A5478B2AA89}"/>
              </a:ext>
            </a:extLst>
          </p:cNvPr>
          <p:cNvGrpSpPr/>
          <p:nvPr/>
        </p:nvGrpSpPr>
        <p:grpSpPr>
          <a:xfrm>
            <a:off x="1368570" y="1275906"/>
            <a:ext cx="5612985" cy="566163"/>
            <a:chOff x="1269113" y="1275906"/>
            <a:chExt cx="5612985" cy="566163"/>
          </a:xfrm>
        </p:grpSpPr>
        <p:sp>
          <p:nvSpPr>
            <p:cNvPr id="9" name="Google Shape;631;p33">
              <a:extLst>
                <a:ext uri="{FF2B5EF4-FFF2-40B4-BE49-F238E27FC236}">
                  <a16:creationId xmlns:a16="http://schemas.microsoft.com/office/drawing/2014/main" id="{3FDB406A-CA13-933E-0373-27220B428EFC}"/>
                </a:ext>
              </a:extLst>
            </p:cNvPr>
            <p:cNvSpPr txBox="1"/>
            <p:nvPr/>
          </p:nvSpPr>
          <p:spPr>
            <a:xfrm>
              <a:off x="1269113" y="1275906"/>
              <a:ext cx="14809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u="none">
                  <a:solidFill>
                    <a:schemeClr val="bg1"/>
                  </a:solidFill>
                  <a:latin typeface="Poppins" panose="00000500000000000000" pitchFamily="2" charset="0"/>
                  <a:ea typeface="Barlow"/>
                  <a:cs typeface="Poppins" panose="00000500000000000000" pitchFamily="2" charset="0"/>
                  <a:sym typeface="Barlow"/>
                </a:rPr>
                <a:t>GRADUATION</a:t>
              </a:r>
              <a:endParaRPr sz="700">
                <a:solidFill>
                  <a:schemeClr val="bg1"/>
                </a:solidFill>
                <a:latin typeface="Poppins" panose="00000500000000000000" pitchFamily="2" charset="0"/>
                <a:ea typeface="Barlow"/>
                <a:cs typeface="Poppins" panose="00000500000000000000" pitchFamily="2" charset="0"/>
                <a:sym typeface="Barlow"/>
              </a:endParaRPr>
            </a:p>
          </p:txBody>
        </p:sp>
        <p:sp>
          <p:nvSpPr>
            <p:cNvPr id="10" name="Google Shape;632;p33">
              <a:extLst>
                <a:ext uri="{FF2B5EF4-FFF2-40B4-BE49-F238E27FC236}">
                  <a16:creationId xmlns:a16="http://schemas.microsoft.com/office/drawing/2014/main" id="{CD118163-0273-1937-D300-B6D14275AB1F}"/>
                </a:ext>
              </a:extLst>
            </p:cNvPr>
            <p:cNvSpPr txBox="1"/>
            <p:nvPr/>
          </p:nvSpPr>
          <p:spPr>
            <a:xfrm>
              <a:off x="1269113" y="1595848"/>
              <a:ext cx="56129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u="none">
                  <a:solidFill>
                    <a:schemeClr val="bg1"/>
                  </a:solidFill>
                  <a:latin typeface="Calibri"/>
                  <a:ea typeface="Barlow"/>
                  <a:cs typeface="Calibri"/>
                  <a:sym typeface="Barlow"/>
                </a:rPr>
                <a:t>Successful graduation - completion of all modules and placement</a:t>
              </a:r>
              <a:r>
                <a:rPr lang="en-US" sz="1600">
                  <a:solidFill>
                    <a:schemeClr val="bg1"/>
                  </a:solidFill>
                  <a:latin typeface="Calibri"/>
                  <a:ea typeface="Barlow"/>
                  <a:cs typeface="Calibri"/>
                  <a:sym typeface="Barlow"/>
                </a:rPr>
                <a:t>.</a:t>
              </a:r>
              <a:endParaRPr lang="en-US" sz="1600">
                <a:solidFill>
                  <a:schemeClr val="bg1"/>
                </a:solidFill>
                <a:latin typeface="Calibri" panose="020F0502020204030204" pitchFamily="34" charset="0"/>
                <a:ea typeface="Barlow"/>
                <a:cs typeface="Calibri" panose="020F0502020204030204" pitchFamily="34" charset="0"/>
                <a:sym typeface="Barlow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7C1869-D751-F7BB-9D7B-0AB183425739}"/>
              </a:ext>
            </a:extLst>
          </p:cNvPr>
          <p:cNvGrpSpPr/>
          <p:nvPr/>
        </p:nvGrpSpPr>
        <p:grpSpPr>
          <a:xfrm>
            <a:off x="1368570" y="2204628"/>
            <a:ext cx="5578254" cy="556643"/>
            <a:chOff x="1269113" y="2400690"/>
            <a:chExt cx="5578254" cy="556643"/>
          </a:xfrm>
        </p:grpSpPr>
        <p:sp>
          <p:nvSpPr>
            <p:cNvPr id="11" name="Google Shape;631;p33">
              <a:extLst>
                <a:ext uri="{FF2B5EF4-FFF2-40B4-BE49-F238E27FC236}">
                  <a16:creationId xmlns:a16="http://schemas.microsoft.com/office/drawing/2014/main" id="{F7DDC47D-F5C3-99C2-3C2A-6DEF2641CDE7}"/>
                </a:ext>
              </a:extLst>
            </p:cNvPr>
            <p:cNvSpPr txBox="1"/>
            <p:nvPr/>
          </p:nvSpPr>
          <p:spPr>
            <a:xfrm>
              <a:off x="1269113" y="2400690"/>
              <a:ext cx="14809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u="none">
                  <a:solidFill>
                    <a:schemeClr val="bg1"/>
                  </a:solidFill>
                  <a:latin typeface="Poppins" panose="00000500000000000000" pitchFamily="2" charset="0"/>
                  <a:ea typeface="Barlow"/>
                  <a:cs typeface="Poppins" panose="00000500000000000000" pitchFamily="2" charset="0"/>
                  <a:sym typeface="Barlow"/>
                </a:rPr>
                <a:t>SECURE JOB</a:t>
              </a:r>
              <a:endParaRPr sz="700">
                <a:solidFill>
                  <a:schemeClr val="bg1"/>
                </a:solidFill>
                <a:latin typeface="Poppins" panose="00000500000000000000" pitchFamily="2" charset="0"/>
                <a:ea typeface="Barlow"/>
                <a:cs typeface="Poppins" panose="00000500000000000000" pitchFamily="2" charset="0"/>
                <a:sym typeface="Barlow"/>
              </a:endParaRPr>
            </a:p>
          </p:txBody>
        </p:sp>
        <p:sp>
          <p:nvSpPr>
            <p:cNvPr id="12" name="Google Shape;632;p33">
              <a:extLst>
                <a:ext uri="{FF2B5EF4-FFF2-40B4-BE49-F238E27FC236}">
                  <a16:creationId xmlns:a16="http://schemas.microsoft.com/office/drawing/2014/main" id="{3D3C732F-B9C5-085C-4C93-6DC2255ED393}"/>
                </a:ext>
              </a:extLst>
            </p:cNvPr>
            <p:cNvSpPr txBox="1"/>
            <p:nvPr/>
          </p:nvSpPr>
          <p:spPr>
            <a:xfrm>
              <a:off x="1269113" y="2711112"/>
              <a:ext cx="557825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Secure a job in the UK at a recognized health and care business.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43E6D24-AD56-62FF-691F-D257D9CD0722}"/>
              </a:ext>
            </a:extLst>
          </p:cNvPr>
          <p:cNvGrpSpPr/>
          <p:nvPr/>
        </p:nvGrpSpPr>
        <p:grpSpPr>
          <a:xfrm>
            <a:off x="1368569" y="3123830"/>
            <a:ext cx="5578251" cy="750411"/>
            <a:chOff x="1269112" y="3502978"/>
            <a:chExt cx="5578251" cy="750411"/>
          </a:xfrm>
        </p:grpSpPr>
        <p:sp>
          <p:nvSpPr>
            <p:cNvPr id="13" name="Google Shape;631;p33">
              <a:extLst>
                <a:ext uri="{FF2B5EF4-FFF2-40B4-BE49-F238E27FC236}">
                  <a16:creationId xmlns:a16="http://schemas.microsoft.com/office/drawing/2014/main" id="{9C1A6542-68FC-4A04-344B-2DF6CFEA93D7}"/>
                </a:ext>
              </a:extLst>
            </p:cNvPr>
            <p:cNvSpPr txBox="1"/>
            <p:nvPr/>
          </p:nvSpPr>
          <p:spPr>
            <a:xfrm>
              <a:off x="1269112" y="3502978"/>
              <a:ext cx="350705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u="none">
                  <a:solidFill>
                    <a:schemeClr val="bg1"/>
                  </a:solidFill>
                  <a:latin typeface="Poppins" panose="00000500000000000000" pitchFamily="2" charset="0"/>
                  <a:ea typeface="Barlow"/>
                  <a:cs typeface="Poppins" panose="00000500000000000000" pitchFamily="2" charset="0"/>
                  <a:sym typeface="Barlow"/>
                </a:rPr>
                <a:t>APPLY FOR VISA</a:t>
              </a:r>
              <a:endParaRPr sz="700">
                <a:solidFill>
                  <a:schemeClr val="bg1"/>
                </a:solidFill>
                <a:latin typeface="Poppins" panose="00000500000000000000" pitchFamily="2" charset="0"/>
                <a:ea typeface="Barlow"/>
                <a:cs typeface="Poppins" panose="00000500000000000000" pitchFamily="2" charset="0"/>
                <a:sym typeface="Barlow"/>
              </a:endParaRPr>
            </a:p>
          </p:txBody>
        </p:sp>
        <p:sp>
          <p:nvSpPr>
            <p:cNvPr id="14" name="Google Shape;632;p33">
              <a:extLst>
                <a:ext uri="{FF2B5EF4-FFF2-40B4-BE49-F238E27FC236}">
                  <a16:creationId xmlns:a16="http://schemas.microsoft.com/office/drawing/2014/main" id="{6E54FB7D-DB74-311B-8365-973865207BE9}"/>
                </a:ext>
              </a:extLst>
            </p:cNvPr>
            <p:cNvSpPr txBox="1"/>
            <p:nvPr/>
          </p:nvSpPr>
          <p:spPr>
            <a:xfrm>
              <a:off x="1269112" y="3760946"/>
              <a:ext cx="5578251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>
                <a:buSzPts val="1000"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Apply for your Health and Care Worker Visa to enable you to start your new career in the UK.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CBB9249-A73C-FAEC-01F7-023403F58F9D}"/>
              </a:ext>
            </a:extLst>
          </p:cNvPr>
          <p:cNvGrpSpPr/>
          <p:nvPr/>
        </p:nvGrpSpPr>
        <p:grpSpPr>
          <a:xfrm>
            <a:off x="1368568" y="4236800"/>
            <a:ext cx="6375697" cy="762206"/>
            <a:chOff x="1269111" y="4468582"/>
            <a:chExt cx="6375697" cy="762206"/>
          </a:xfrm>
        </p:grpSpPr>
        <p:sp>
          <p:nvSpPr>
            <p:cNvPr id="15" name="Google Shape;631;p33">
              <a:extLst>
                <a:ext uri="{FF2B5EF4-FFF2-40B4-BE49-F238E27FC236}">
                  <a16:creationId xmlns:a16="http://schemas.microsoft.com/office/drawing/2014/main" id="{C6C7D949-1008-DA83-E272-63DEC084D2ED}"/>
                </a:ext>
              </a:extLst>
            </p:cNvPr>
            <p:cNvSpPr txBox="1"/>
            <p:nvPr/>
          </p:nvSpPr>
          <p:spPr>
            <a:xfrm>
              <a:off x="1269113" y="4468582"/>
              <a:ext cx="14809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u="none">
                  <a:solidFill>
                    <a:schemeClr val="bg1"/>
                  </a:solidFill>
                  <a:latin typeface="Poppins" panose="00000500000000000000" pitchFamily="2" charset="0"/>
                  <a:ea typeface="Barlow"/>
                  <a:cs typeface="Poppins" panose="00000500000000000000" pitchFamily="2" charset="0"/>
                  <a:sym typeface="Barlow"/>
                </a:rPr>
                <a:t>RESIDENCY</a:t>
              </a:r>
              <a:endParaRPr sz="700">
                <a:solidFill>
                  <a:schemeClr val="bg1"/>
                </a:solidFill>
                <a:latin typeface="Poppins" panose="00000500000000000000" pitchFamily="2" charset="0"/>
                <a:ea typeface="Barlow"/>
                <a:cs typeface="Poppins" panose="00000500000000000000" pitchFamily="2" charset="0"/>
                <a:sym typeface="Barlow"/>
              </a:endParaRPr>
            </a:p>
          </p:txBody>
        </p:sp>
        <p:sp>
          <p:nvSpPr>
            <p:cNvPr id="16" name="Google Shape;632;p33">
              <a:extLst>
                <a:ext uri="{FF2B5EF4-FFF2-40B4-BE49-F238E27FC236}">
                  <a16:creationId xmlns:a16="http://schemas.microsoft.com/office/drawing/2014/main" id="{647700D7-A5BC-E344-CCB5-D1D3053A44D0}"/>
                </a:ext>
              </a:extLst>
            </p:cNvPr>
            <p:cNvSpPr txBox="1"/>
            <p:nvPr/>
          </p:nvSpPr>
          <p:spPr>
            <a:xfrm>
              <a:off x="1269111" y="4738345"/>
              <a:ext cx="6375697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1000"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Live and work in the UK in an in-demand profession. Your working visa is valid for 5 years whilst you are in employment with the same employer.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F508D20C-88E9-DC3D-2888-2FD91831BA15}"/>
              </a:ext>
            </a:extLst>
          </p:cNvPr>
          <p:cNvSpPr/>
          <p:nvPr/>
        </p:nvSpPr>
        <p:spPr>
          <a:xfrm>
            <a:off x="509718" y="5426305"/>
            <a:ext cx="580030" cy="580030"/>
          </a:xfrm>
          <a:prstGeom prst="ellipse">
            <a:avLst/>
          </a:prstGeom>
          <a:solidFill>
            <a:srgbClr val="FC4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9D1974-3736-39BC-C5C8-1D9AE88B8A9C}"/>
              </a:ext>
            </a:extLst>
          </p:cNvPr>
          <p:cNvGrpSpPr/>
          <p:nvPr/>
        </p:nvGrpSpPr>
        <p:grpSpPr>
          <a:xfrm>
            <a:off x="1368568" y="5361564"/>
            <a:ext cx="7140349" cy="781209"/>
            <a:chOff x="1291269" y="5532135"/>
            <a:chExt cx="7140349" cy="781209"/>
          </a:xfrm>
        </p:grpSpPr>
        <p:sp>
          <p:nvSpPr>
            <p:cNvPr id="28" name="Google Shape;631;p33">
              <a:extLst>
                <a:ext uri="{FF2B5EF4-FFF2-40B4-BE49-F238E27FC236}">
                  <a16:creationId xmlns:a16="http://schemas.microsoft.com/office/drawing/2014/main" id="{FB4C23E5-6FFD-5C9A-EEDB-C6C86BB3AC72}"/>
                </a:ext>
              </a:extLst>
            </p:cNvPr>
            <p:cNvSpPr txBox="1"/>
            <p:nvPr/>
          </p:nvSpPr>
          <p:spPr>
            <a:xfrm>
              <a:off x="1291271" y="5532135"/>
              <a:ext cx="14809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u="none">
                  <a:solidFill>
                    <a:schemeClr val="bg1"/>
                  </a:solidFill>
                  <a:latin typeface="Poppins" panose="00000500000000000000" pitchFamily="2" charset="0"/>
                  <a:ea typeface="Barlow"/>
                  <a:cs typeface="Poppins" panose="00000500000000000000" pitchFamily="2" charset="0"/>
                  <a:sym typeface="Barlow"/>
                </a:rPr>
                <a:t>BEYOND</a:t>
              </a:r>
              <a:endParaRPr sz="700">
                <a:solidFill>
                  <a:schemeClr val="bg1"/>
                </a:solidFill>
                <a:latin typeface="Poppins" panose="00000500000000000000" pitchFamily="2" charset="0"/>
                <a:ea typeface="Barlow"/>
                <a:cs typeface="Poppins" panose="00000500000000000000" pitchFamily="2" charset="0"/>
                <a:sym typeface="Barlow"/>
              </a:endParaRPr>
            </a:p>
          </p:txBody>
        </p:sp>
        <p:sp>
          <p:nvSpPr>
            <p:cNvPr id="29" name="Google Shape;632;p33">
              <a:extLst>
                <a:ext uri="{FF2B5EF4-FFF2-40B4-BE49-F238E27FC236}">
                  <a16:creationId xmlns:a16="http://schemas.microsoft.com/office/drawing/2014/main" id="{E8117380-F9A6-96DE-1E35-9444A77FBD71}"/>
                </a:ext>
              </a:extLst>
            </p:cNvPr>
            <p:cNvSpPr txBox="1"/>
            <p:nvPr/>
          </p:nvSpPr>
          <p:spPr>
            <a:xfrm>
              <a:off x="1291269" y="5820901"/>
              <a:ext cx="7140349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Once you have resided in the UK for 5 years you are then eligible to apply for Indefinite Leave to Remain (ILR) and continue your growing career in Health and Care.</a:t>
              </a:r>
            </a:p>
          </p:txBody>
        </p:sp>
      </p:grpSp>
      <p:pic>
        <p:nvPicPr>
          <p:cNvPr id="30" name="Graphic 29" descr="Star with solid fill">
            <a:extLst>
              <a:ext uri="{FF2B5EF4-FFF2-40B4-BE49-F238E27FC236}">
                <a16:creationId xmlns:a16="http://schemas.microsoft.com/office/drawing/2014/main" id="{DC974327-EBA2-F7B2-6887-B57A57496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637" y="5450854"/>
            <a:ext cx="472341" cy="47234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AD6457-6B4C-6D2C-959E-87FF9AF47806}"/>
              </a:ext>
            </a:extLst>
          </p:cNvPr>
          <p:cNvSpPr txBox="1"/>
          <p:nvPr/>
        </p:nvSpPr>
        <p:spPr>
          <a:xfrm>
            <a:off x="408748" y="483101"/>
            <a:ext cx="7516051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2EDEB5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Your career after study</a:t>
            </a:r>
            <a:endParaRPr lang="en-US">
              <a:solidFill>
                <a:srgbClr val="2EDEB5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35" name="Google Shape;632;p33">
            <a:extLst>
              <a:ext uri="{FF2B5EF4-FFF2-40B4-BE49-F238E27FC236}">
                <a16:creationId xmlns:a16="http://schemas.microsoft.com/office/drawing/2014/main" id="{D5449103-D3EE-9E4D-6451-1F411E3B66D8}"/>
              </a:ext>
            </a:extLst>
          </p:cNvPr>
          <p:cNvSpPr txBox="1"/>
          <p:nvPr/>
        </p:nvSpPr>
        <p:spPr>
          <a:xfrm>
            <a:off x="6759117" y="6402161"/>
            <a:ext cx="51530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 u="none">
                <a:solidFill>
                  <a:schemeClr val="bg1"/>
                </a:solidFill>
                <a:latin typeface="Calibri" panose="020F0502020204030204" pitchFamily="34" charset="0"/>
                <a:ea typeface="Barlow"/>
                <a:cs typeface="Calibri" panose="020F0502020204030204" pitchFamily="34" charset="0"/>
                <a:sym typeface="Barlow"/>
              </a:rPr>
              <a:t>Oxford International are not visa/immigration consultants and it is advised you check gov.uk website for the latest information and updates about worker visa and citizenship applications.</a:t>
            </a:r>
            <a:endParaRPr lang="en-US" sz="1000" i="1">
              <a:solidFill>
                <a:schemeClr val="bg1"/>
              </a:solidFill>
              <a:latin typeface="Calibri" panose="020F0502020204030204" pitchFamily="34" charset="0"/>
              <a:ea typeface="Barlow"/>
              <a:cs typeface="Calibri" panose="020F0502020204030204" pitchFamily="34" charset="0"/>
              <a:sym typeface="Barlow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2D3C76-A5C0-343F-9CEF-1F6E7A14304A}"/>
              </a:ext>
            </a:extLst>
          </p:cNvPr>
          <p:cNvGrpSpPr/>
          <p:nvPr/>
        </p:nvGrpSpPr>
        <p:grpSpPr>
          <a:xfrm>
            <a:off x="7494808" y="1294754"/>
            <a:ext cx="4097300" cy="4089213"/>
            <a:chOff x="7494808" y="1294754"/>
            <a:chExt cx="4097300" cy="4089213"/>
          </a:xfrm>
        </p:grpSpPr>
        <p:pic>
          <p:nvPicPr>
            <p:cNvPr id="23" name="Graphic 22" descr="Doctor female with solid fill">
              <a:extLst>
                <a:ext uri="{FF2B5EF4-FFF2-40B4-BE49-F238E27FC236}">
                  <a16:creationId xmlns:a16="http://schemas.microsoft.com/office/drawing/2014/main" id="{3EF3DCD0-3B7F-E0BC-9E56-0DFAA806F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94808" y="1294754"/>
              <a:ext cx="2844778" cy="2844778"/>
            </a:xfrm>
            <a:prstGeom prst="rect">
              <a:avLst/>
            </a:prstGeom>
          </p:spPr>
        </p:pic>
        <p:pic>
          <p:nvPicPr>
            <p:cNvPr id="25" name="Graphic 24" descr="Doctor male with solid fill">
              <a:extLst>
                <a:ext uri="{FF2B5EF4-FFF2-40B4-BE49-F238E27FC236}">
                  <a16:creationId xmlns:a16="http://schemas.microsoft.com/office/drawing/2014/main" id="{72A1DB4A-5F81-F630-DABC-9756ABA07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47330" y="2539189"/>
              <a:ext cx="2844778" cy="2844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1401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1F30FC-2027-90DC-AF2F-C5FF2F0C8799}"/>
              </a:ext>
            </a:extLst>
          </p:cNvPr>
          <p:cNvSpPr/>
          <p:nvPr/>
        </p:nvSpPr>
        <p:spPr>
          <a:xfrm>
            <a:off x="26148" y="-1"/>
            <a:ext cx="4013193" cy="3403603"/>
          </a:xfrm>
          <a:prstGeom prst="rect">
            <a:avLst/>
          </a:prstGeom>
          <a:solidFill>
            <a:srgbClr val="2ED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C7A3C5D-6BFA-88C6-DC57-0DDBF9AB0C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3103" y="-1"/>
            <a:ext cx="8122985" cy="3416301"/>
          </a:xfrm>
          <a:prstGeom prst="rect">
            <a:avLst/>
          </a:prstGeom>
          <a:noFill/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46D2803-0394-B9C1-2FD1-BA4998BF6C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8" y="3403602"/>
            <a:ext cx="4049912" cy="345439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DFF9E2-9684-D21F-E9AA-32E19A6AD9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312236-C82C-4936-8F24-888EA0088DA1}"/>
              </a:ext>
            </a:extLst>
          </p:cNvPr>
          <p:cNvSpPr txBox="1"/>
          <p:nvPr/>
        </p:nvSpPr>
        <p:spPr>
          <a:xfrm>
            <a:off x="4293342" y="411828"/>
            <a:ext cx="3707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>
                <a:ln w="12700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Why study through </a:t>
            </a:r>
          </a:p>
          <a:p>
            <a:r>
              <a:rPr lang="en-GB" sz="4000" b="1">
                <a:ln w="12700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OIPC Careers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390E3A-6743-929D-37AD-F6F80D24D7E3}"/>
              </a:ext>
            </a:extLst>
          </p:cNvPr>
          <p:cNvCxnSpPr>
            <a:cxnSpLocks/>
            <a:stCxn id="20" idx="1"/>
            <a:endCxn id="20" idx="3"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D9CA402-B0F8-EA3C-CF8A-98C3B56B07BD}"/>
              </a:ext>
            </a:extLst>
          </p:cNvPr>
          <p:cNvCxnSpPr>
            <a:cxnSpLocks/>
          </p:cNvCxnSpPr>
          <p:nvPr/>
        </p:nvCxnSpPr>
        <p:spPr>
          <a:xfrm>
            <a:off x="4064000" y="-25400"/>
            <a:ext cx="0" cy="68834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85EE90-4867-F13A-EB1C-FB1303947C71}"/>
              </a:ext>
            </a:extLst>
          </p:cNvPr>
          <p:cNvCxnSpPr>
            <a:cxnSpLocks/>
          </p:cNvCxnSpPr>
          <p:nvPr/>
        </p:nvCxnSpPr>
        <p:spPr>
          <a:xfrm>
            <a:off x="8128000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12301EA-155B-E946-EA43-432CCE9A8E4F}"/>
              </a:ext>
            </a:extLst>
          </p:cNvPr>
          <p:cNvSpPr txBox="1"/>
          <p:nvPr/>
        </p:nvSpPr>
        <p:spPr>
          <a:xfrm>
            <a:off x="292844" y="692486"/>
            <a:ext cx="34677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263068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Our OIPC Careers centres offer a </a:t>
            </a:r>
            <a:r>
              <a:rPr lang="en-GB">
                <a:solidFill>
                  <a:srgbClr val="263068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professional diploma which supports you to </a:t>
            </a:r>
          </a:p>
          <a:p>
            <a:pPr algn="ctr"/>
            <a:r>
              <a:rPr lang="en-GB" b="1">
                <a:solidFill>
                  <a:srgbClr val="263068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start work </a:t>
            </a:r>
            <a:br>
              <a:rPr lang="en-GB" b="1">
                <a:solidFill>
                  <a:srgbClr val="263068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</a:br>
            <a:r>
              <a:rPr lang="en-GB">
                <a:solidFill>
                  <a:srgbClr val="263068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upon successful graduation and gain a ‘Health and Care Worker’ Visa.</a:t>
            </a:r>
            <a:endParaRPr lang="en-GB" sz="1800">
              <a:solidFill>
                <a:srgbClr val="263068"/>
              </a:solidFill>
              <a:latin typeface="Poppins" panose="00000500000000000000" pitchFamily="2" charset="0"/>
              <a:ea typeface="+mn-lt"/>
              <a:cs typeface="Poppins" panose="000005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0AD6D99-19AB-1059-249D-7F3A6B72C1CC}"/>
              </a:ext>
            </a:extLst>
          </p:cNvPr>
          <p:cNvSpPr txBox="1"/>
          <p:nvPr/>
        </p:nvSpPr>
        <p:spPr>
          <a:xfrm>
            <a:off x="4392210" y="5187148"/>
            <a:ext cx="3367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Focused content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2BB452-D75A-2291-55C7-B25A8D921607}"/>
              </a:ext>
            </a:extLst>
          </p:cNvPr>
          <p:cNvSpPr txBox="1"/>
          <p:nvPr/>
        </p:nvSpPr>
        <p:spPr>
          <a:xfrm>
            <a:off x="8364247" y="3895669"/>
            <a:ext cx="3624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International</a:t>
            </a:r>
            <a:b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community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392927-BE43-5EB4-4C14-020101FD6969}"/>
              </a:ext>
            </a:extLst>
          </p:cNvPr>
          <p:cNvSpPr txBox="1"/>
          <p:nvPr/>
        </p:nvSpPr>
        <p:spPr>
          <a:xfrm>
            <a:off x="4218416" y="3895669"/>
            <a:ext cx="3780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Employability </a:t>
            </a:r>
          </a:p>
          <a:p>
            <a:pPr algn="ctr"/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support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77BBBA-B0CC-C4AC-FA5A-9074D7A518F4}"/>
              </a:ext>
            </a:extLst>
          </p:cNvPr>
          <p:cNvSpPr txBox="1"/>
          <p:nvPr/>
        </p:nvSpPr>
        <p:spPr>
          <a:xfrm>
            <a:off x="8382002" y="5259264"/>
            <a:ext cx="3624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2EDEB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Individual support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EE1F60-F69B-2F58-C6A6-B307E4249877}"/>
              </a:ext>
            </a:extLst>
          </p:cNvPr>
          <p:cNvSpPr txBox="1"/>
          <p:nvPr/>
        </p:nvSpPr>
        <p:spPr>
          <a:xfrm>
            <a:off x="5583394" y="4448488"/>
            <a:ext cx="958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A7DDA3D-0EDF-AEC6-CBC8-9B4313F4A42E}"/>
              </a:ext>
            </a:extLst>
          </p:cNvPr>
          <p:cNvSpPr txBox="1"/>
          <p:nvPr/>
        </p:nvSpPr>
        <p:spPr>
          <a:xfrm>
            <a:off x="5583393" y="5352509"/>
            <a:ext cx="958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DE0602-4FA0-9522-128D-ED1C62A1318F}"/>
              </a:ext>
            </a:extLst>
          </p:cNvPr>
          <p:cNvSpPr txBox="1"/>
          <p:nvPr/>
        </p:nvSpPr>
        <p:spPr>
          <a:xfrm>
            <a:off x="9601071" y="4456401"/>
            <a:ext cx="958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71EC6-1171-A90C-EF07-3A8937A2AAF2}"/>
              </a:ext>
            </a:extLst>
          </p:cNvPr>
          <p:cNvSpPr txBox="1"/>
          <p:nvPr/>
        </p:nvSpPr>
        <p:spPr>
          <a:xfrm>
            <a:off x="9601070" y="5352509"/>
            <a:ext cx="958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>
                <a:solidFill>
                  <a:schemeClr val="bg1"/>
                </a:solidFill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249899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17C750-4A5A-5924-F2E5-E1D1DAD3A2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t="13813" r="90" b="1988"/>
          <a:stretch/>
        </p:blipFill>
        <p:spPr>
          <a:xfrm>
            <a:off x="0" y="0"/>
            <a:ext cx="1219917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22539D-26E7-5BE4-A125-E0CD28C3A697}"/>
              </a:ext>
            </a:extLst>
          </p:cNvPr>
          <p:cNvSpPr/>
          <p:nvPr/>
        </p:nvSpPr>
        <p:spPr>
          <a:xfrm>
            <a:off x="0" y="172373"/>
            <a:ext cx="12199172" cy="1893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6548B3-F73E-8134-69D7-7A34F5C3E693}"/>
              </a:ext>
            </a:extLst>
          </p:cNvPr>
          <p:cNvSpPr/>
          <p:nvPr/>
        </p:nvSpPr>
        <p:spPr>
          <a:xfrm rot="16200000">
            <a:off x="5792646" y="2479607"/>
            <a:ext cx="8822987" cy="3677056"/>
          </a:xfrm>
          <a:prstGeom prst="roundRect">
            <a:avLst>
              <a:gd name="adj" fmla="val 50000"/>
            </a:avLst>
          </a:prstGeom>
          <a:solidFill>
            <a:srgbClr val="2630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58F082-A197-4CB4-A596-B8D13C9CD89E}"/>
              </a:ext>
            </a:extLst>
          </p:cNvPr>
          <p:cNvSpPr txBox="1"/>
          <p:nvPr/>
        </p:nvSpPr>
        <p:spPr>
          <a:xfrm>
            <a:off x="324799" y="393386"/>
            <a:ext cx="7759431" cy="1611032"/>
          </a:xfrm>
          <a:prstGeom prst="rect">
            <a:avLst/>
          </a:prstGeom>
          <a:noFill/>
        </p:spPr>
        <p:txBody>
          <a:bodyPr wrap="square" lIns="91440" tIns="45720" rIns="91440" bIns="45720" numCol="2" spcCol="360000" anchor="t">
            <a:noAutofit/>
          </a:bodyPr>
          <a:lstStyle/>
          <a:p>
            <a:r>
              <a:rPr lang="en-GB" sz="1600" b="1">
                <a:solidFill>
                  <a:srgbClr val="FF7540"/>
                </a:solidFill>
                <a:latin typeface="Poppins"/>
                <a:cs typeface="Poppins"/>
              </a:rPr>
              <a:t>The London Centre is located in Greenwich and linked to the University of Greenwich.</a:t>
            </a:r>
          </a:p>
          <a:p>
            <a:r>
              <a:rPr lang="en-GB" sz="1600">
                <a:solidFill>
                  <a:srgbClr val="263068"/>
                </a:solidFill>
                <a:latin typeface="Poppins"/>
                <a:cs typeface="Poppins"/>
              </a:rPr>
              <a:t>During your studies, you will receive the academic, social and professional support to start your care journey in the UK and work towards your future success.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280D0D-A4C1-28B7-3931-9EA2F97B307B}"/>
              </a:ext>
            </a:extLst>
          </p:cNvPr>
          <p:cNvGrpSpPr/>
          <p:nvPr/>
        </p:nvGrpSpPr>
        <p:grpSpPr>
          <a:xfrm>
            <a:off x="8887966" y="1325602"/>
            <a:ext cx="2860009" cy="2037499"/>
            <a:chOff x="8855693" y="1649766"/>
            <a:chExt cx="2860009" cy="203749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C0A6302-5525-3B39-3A1E-ED3F11ED04DA}"/>
                </a:ext>
              </a:extLst>
            </p:cNvPr>
            <p:cNvSpPr txBox="1"/>
            <p:nvPr/>
          </p:nvSpPr>
          <p:spPr>
            <a:xfrm>
              <a:off x="9460934" y="1649766"/>
              <a:ext cx="225476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Wi-Fi and computer access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Self-study room and academic support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Social space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Library</a:t>
              </a:r>
            </a:p>
          </p:txBody>
        </p:sp>
        <p:pic>
          <p:nvPicPr>
            <p:cNvPr id="6" name="Graphic 5" descr="Tea with solid fill">
              <a:extLst>
                <a:ext uri="{FF2B5EF4-FFF2-40B4-BE49-F238E27FC236}">
                  <a16:creationId xmlns:a16="http://schemas.microsoft.com/office/drawing/2014/main" id="{D8020A07-4650-54CF-716C-CE6218BA8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871826" y="2807719"/>
              <a:ext cx="415695" cy="415695"/>
            </a:xfrm>
            <a:prstGeom prst="rect">
              <a:avLst/>
            </a:prstGeom>
          </p:spPr>
        </p:pic>
        <p:pic>
          <p:nvPicPr>
            <p:cNvPr id="17" name="Graphic 16" descr="Books on shelf with solid fill">
              <a:extLst>
                <a:ext uri="{FF2B5EF4-FFF2-40B4-BE49-F238E27FC236}">
                  <a16:creationId xmlns:a16="http://schemas.microsoft.com/office/drawing/2014/main" id="{C2AB361F-109E-F19A-4548-D97089559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871825" y="3271570"/>
              <a:ext cx="415695" cy="415695"/>
            </a:xfrm>
            <a:prstGeom prst="rect">
              <a:avLst/>
            </a:prstGeom>
          </p:spPr>
        </p:pic>
        <p:pic>
          <p:nvPicPr>
            <p:cNvPr id="19" name="Graphic 18" descr="Work from home desk with solid fill">
              <a:extLst>
                <a:ext uri="{FF2B5EF4-FFF2-40B4-BE49-F238E27FC236}">
                  <a16:creationId xmlns:a16="http://schemas.microsoft.com/office/drawing/2014/main" id="{C92645B0-329B-A1BD-1361-86F7E25A1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67502" y="2318426"/>
              <a:ext cx="415695" cy="415695"/>
            </a:xfrm>
            <a:prstGeom prst="rect">
              <a:avLst/>
            </a:prstGeom>
          </p:spPr>
        </p:pic>
        <p:pic>
          <p:nvPicPr>
            <p:cNvPr id="23" name="Graphic 22" descr="Wireless with solid fill">
              <a:extLst>
                <a:ext uri="{FF2B5EF4-FFF2-40B4-BE49-F238E27FC236}">
                  <a16:creationId xmlns:a16="http://schemas.microsoft.com/office/drawing/2014/main" id="{719C77A0-0D5D-B16C-FE32-A4BB97D39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55693" y="1715820"/>
              <a:ext cx="415695" cy="415695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FD41272-D2CF-30B1-FFE0-A69C35CBB417}"/>
              </a:ext>
            </a:extLst>
          </p:cNvPr>
          <p:cNvSpPr txBox="1"/>
          <p:nvPr/>
        </p:nvSpPr>
        <p:spPr>
          <a:xfrm>
            <a:off x="9303661" y="670762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>
                <a:solidFill>
                  <a:srgbClr val="FF75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Key Facts</a:t>
            </a:r>
          </a:p>
        </p:txBody>
      </p:sp>
    </p:spTree>
    <p:extLst>
      <p:ext uri="{BB962C8B-B14F-4D97-AF65-F5344CB8AC3E}">
        <p14:creationId xmlns:p14="http://schemas.microsoft.com/office/powerpoint/2010/main" val="2319322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0FAB06C0-EA61-4A43-BE8C-B686C2C4F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61" y="1241424"/>
            <a:ext cx="1695561" cy="2104835"/>
          </a:xfrm>
          <a:prstGeom prst="rect">
            <a:avLst/>
          </a:prstGeom>
        </p:spPr>
      </p:pic>
      <p:pic>
        <p:nvPicPr>
          <p:cNvPr id="7" name="Picture 7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0426234D-A5A7-4D86-8396-34E6B7AA1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238" y="1243537"/>
            <a:ext cx="1685925" cy="21050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1183C-BB2D-4CE6-9F9A-A3EC8933BB21}"/>
              </a:ext>
            </a:extLst>
          </p:cNvPr>
          <p:cNvSpPr txBox="1"/>
          <p:nvPr/>
        </p:nvSpPr>
        <p:spPr>
          <a:xfrm>
            <a:off x="444457" y="3375322"/>
            <a:ext cx="1683835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17C2D1"/>
                </a:solidFill>
              </a:rPr>
              <a:t>Nic Starkey</a:t>
            </a:r>
            <a:endParaRPr lang="en-US" b="1">
              <a:solidFill>
                <a:srgbClr val="17C2D1"/>
              </a:solidFill>
              <a:cs typeface="Calibri"/>
            </a:endParaRPr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College Director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F0954E-9E3E-4DEC-927A-8F2E2FEC6E25}"/>
              </a:ext>
            </a:extLst>
          </p:cNvPr>
          <p:cNvSpPr txBox="1"/>
          <p:nvPr/>
        </p:nvSpPr>
        <p:spPr>
          <a:xfrm>
            <a:off x="2128295" y="3360793"/>
            <a:ext cx="1920973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17C2D1"/>
                </a:solidFill>
              </a:rPr>
              <a:t>Elaine </a:t>
            </a:r>
            <a:r>
              <a:rPr lang="en-US" sz="2000" b="1" err="1">
                <a:solidFill>
                  <a:srgbClr val="17C2D1"/>
                </a:solidFill>
              </a:rPr>
              <a:t>Kniveton</a:t>
            </a:r>
            <a:endParaRPr lang="en-US" sz="2000" b="1">
              <a:solidFill>
                <a:srgbClr val="17C2D1"/>
              </a:solidFill>
            </a:endParaRPr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Academic Director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B036E8-F473-45DE-B30E-F25EE66697AF}"/>
              </a:ext>
            </a:extLst>
          </p:cNvPr>
          <p:cNvSpPr txBox="1"/>
          <p:nvPr/>
        </p:nvSpPr>
        <p:spPr>
          <a:xfrm>
            <a:off x="4049267" y="3395431"/>
            <a:ext cx="1920973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err="1">
                <a:solidFill>
                  <a:srgbClr val="17C2D1"/>
                </a:solidFill>
                <a:cs typeface="Calibri"/>
              </a:rPr>
              <a:t>Eabha</a:t>
            </a:r>
            <a:r>
              <a:rPr lang="en-US" sz="2000" b="1">
                <a:solidFill>
                  <a:srgbClr val="17C2D1"/>
                </a:solidFill>
                <a:cs typeface="Calibri"/>
              </a:rPr>
              <a:t> McCarthy</a:t>
            </a:r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Student Support Manager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A9617A-B30B-4204-A1BF-6D5CE08D6107}"/>
              </a:ext>
            </a:extLst>
          </p:cNvPr>
          <p:cNvSpPr txBox="1"/>
          <p:nvPr/>
        </p:nvSpPr>
        <p:spPr>
          <a:xfrm>
            <a:off x="6043244" y="3388645"/>
            <a:ext cx="1760878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17C2D1"/>
                </a:solidFill>
              </a:rPr>
              <a:t>Anne Marie Munro</a:t>
            </a:r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Head of Quality Assurance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42391-4870-4DC5-99A0-9166BDE31A48}"/>
              </a:ext>
            </a:extLst>
          </p:cNvPr>
          <p:cNvSpPr txBox="1"/>
          <p:nvPr/>
        </p:nvSpPr>
        <p:spPr>
          <a:xfrm>
            <a:off x="9857908" y="3350120"/>
            <a:ext cx="211930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17C2D1"/>
                </a:solidFill>
              </a:rPr>
              <a:t>Sarah Jacques</a:t>
            </a:r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Assessor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9812BD-C12A-4650-8800-166655305CFC}"/>
              </a:ext>
            </a:extLst>
          </p:cNvPr>
          <p:cNvSpPr txBox="1"/>
          <p:nvPr/>
        </p:nvSpPr>
        <p:spPr>
          <a:xfrm>
            <a:off x="7764081" y="3375323"/>
            <a:ext cx="197929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17C2D1"/>
                </a:solidFill>
                <a:cs typeface="Calibri"/>
              </a:rPr>
              <a:t>Jill Akerman</a:t>
            </a:r>
            <a:endParaRPr lang="en-US"/>
          </a:p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Trainer &amp; Assessor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9ADE3C-313B-4E04-9128-F364A0D2331B}"/>
              </a:ext>
            </a:extLst>
          </p:cNvPr>
          <p:cNvSpPr txBox="1"/>
          <p:nvPr/>
        </p:nvSpPr>
        <p:spPr>
          <a:xfrm>
            <a:off x="444457" y="455794"/>
            <a:ext cx="114901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rgbClr val="FF7540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Meet the team at the London Centre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DE0ADF-834F-7407-D0E6-C8AF17F63330}"/>
              </a:ext>
            </a:extLst>
          </p:cNvPr>
          <p:cNvSpPr/>
          <p:nvPr/>
        </p:nvSpPr>
        <p:spPr>
          <a:xfrm>
            <a:off x="0" y="4758519"/>
            <a:ext cx="12192000" cy="2099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040A2-767A-8C32-4327-52AC89B524CA}"/>
              </a:ext>
            </a:extLst>
          </p:cNvPr>
          <p:cNvSpPr txBox="1"/>
          <p:nvPr/>
        </p:nvSpPr>
        <p:spPr>
          <a:xfrm>
            <a:off x="158421" y="4824137"/>
            <a:ext cx="7565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ln w="12700">
                  <a:noFill/>
                </a:ln>
                <a:solidFill>
                  <a:srgbClr val="26306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we support our students: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A963BE-C8DE-A978-C6FC-12CE8DEA0EBF}"/>
              </a:ext>
            </a:extLst>
          </p:cNvPr>
          <p:cNvGrpSpPr/>
          <p:nvPr/>
        </p:nvGrpSpPr>
        <p:grpSpPr>
          <a:xfrm>
            <a:off x="1057058" y="5510116"/>
            <a:ext cx="10077883" cy="976759"/>
            <a:chOff x="59269" y="5522297"/>
            <a:chExt cx="10077883" cy="97675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BBF5298-DCB2-E56C-311B-12410B34D68D}"/>
                </a:ext>
              </a:extLst>
            </p:cNvPr>
            <p:cNvSpPr/>
            <p:nvPr/>
          </p:nvSpPr>
          <p:spPr>
            <a:xfrm>
              <a:off x="59270" y="5522297"/>
              <a:ext cx="1961004" cy="976759"/>
            </a:xfrm>
            <a:prstGeom prst="roundRect">
              <a:avLst/>
            </a:prstGeom>
            <a:solidFill>
              <a:srgbClr val="FF7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2EDEB5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81F53E-0ABD-2BC5-31D1-266DB293AF09}"/>
                </a:ext>
              </a:extLst>
            </p:cNvPr>
            <p:cNvSpPr txBox="1"/>
            <p:nvPr/>
          </p:nvSpPr>
          <p:spPr>
            <a:xfrm>
              <a:off x="59269" y="5749066"/>
              <a:ext cx="1953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Academic </a:t>
              </a:r>
            </a:p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support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D0EA31F-2812-6CD9-D393-D5048AC62FD1}"/>
                </a:ext>
              </a:extLst>
            </p:cNvPr>
            <p:cNvSpPr/>
            <p:nvPr/>
          </p:nvSpPr>
          <p:spPr>
            <a:xfrm>
              <a:off x="2089424" y="5522297"/>
              <a:ext cx="1961004" cy="976759"/>
            </a:xfrm>
            <a:prstGeom prst="roundRect">
              <a:avLst/>
            </a:prstGeom>
            <a:solidFill>
              <a:srgbClr val="FF7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2EDEB5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C92DFD-2660-DB89-FF7B-904FA0ABE8F3}"/>
                </a:ext>
              </a:extLst>
            </p:cNvPr>
            <p:cNvSpPr txBox="1"/>
            <p:nvPr/>
          </p:nvSpPr>
          <p:spPr>
            <a:xfrm>
              <a:off x="2089425" y="5749066"/>
              <a:ext cx="1961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Supervised</a:t>
              </a:r>
            </a:p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Study sessions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C4DC38-3261-30EC-2655-F7528F85A19D}"/>
                </a:ext>
              </a:extLst>
            </p:cNvPr>
            <p:cNvGrpSpPr/>
            <p:nvPr/>
          </p:nvGrpSpPr>
          <p:grpSpPr>
            <a:xfrm>
              <a:off x="6145995" y="5522297"/>
              <a:ext cx="3991157" cy="976759"/>
              <a:chOff x="8179888" y="5522297"/>
              <a:chExt cx="3991157" cy="976759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88718E7D-303E-EE0E-4FCD-2AD58D72BBE4}"/>
                  </a:ext>
                </a:extLst>
              </p:cNvPr>
              <p:cNvSpPr/>
              <p:nvPr/>
            </p:nvSpPr>
            <p:spPr>
              <a:xfrm>
                <a:off x="10210042" y="5522297"/>
                <a:ext cx="1961003" cy="976759"/>
              </a:xfrm>
              <a:prstGeom prst="roundRect">
                <a:avLst/>
              </a:prstGeom>
              <a:solidFill>
                <a:srgbClr val="FF7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2EDEB5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BD6F51-CE45-8EA7-F952-82004DEF9DA4}"/>
                  </a:ext>
                </a:extLst>
              </p:cNvPr>
              <p:cNvSpPr txBox="1"/>
              <p:nvPr/>
            </p:nvSpPr>
            <p:spPr>
              <a:xfrm>
                <a:off x="10189087" y="5735303"/>
                <a:ext cx="19610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>
                    <a:solidFill>
                      <a:schemeClr val="bg1"/>
                    </a:solidFill>
                    <a:latin typeface="Poppins" panose="00000800000000000000" pitchFamily="50" charset="0"/>
                    <a:cs typeface="Poppins" panose="00000800000000000000" pitchFamily="50" charset="0"/>
                  </a:rPr>
                  <a:t>Student Career</a:t>
                </a:r>
              </a:p>
              <a:p>
                <a:pPr algn="ctr"/>
                <a:r>
                  <a:rPr lang="en-GB" sz="1400" b="1">
                    <a:solidFill>
                      <a:schemeClr val="bg1"/>
                    </a:solidFill>
                    <a:latin typeface="Poppins" panose="00000800000000000000" pitchFamily="50" charset="0"/>
                    <a:cs typeface="Poppins" panose="00000800000000000000" pitchFamily="50" charset="0"/>
                  </a:rPr>
                  <a:t>support</a:t>
                </a:r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A6841A44-17E5-8C1C-8C74-B64276254BB7}"/>
                  </a:ext>
                </a:extLst>
              </p:cNvPr>
              <p:cNvSpPr/>
              <p:nvPr/>
            </p:nvSpPr>
            <p:spPr>
              <a:xfrm>
                <a:off x="8179888" y="5522297"/>
                <a:ext cx="1961003" cy="976759"/>
              </a:xfrm>
              <a:prstGeom prst="roundRect">
                <a:avLst/>
              </a:prstGeom>
              <a:solidFill>
                <a:srgbClr val="FF7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2EDEB5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C07626-9257-E182-7391-CBACFC5C7315}"/>
                  </a:ext>
                </a:extLst>
              </p:cNvPr>
              <p:cNvSpPr txBox="1"/>
              <p:nvPr/>
            </p:nvSpPr>
            <p:spPr>
              <a:xfrm>
                <a:off x="8247298" y="5757417"/>
                <a:ext cx="18261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>
                    <a:solidFill>
                      <a:schemeClr val="bg1"/>
                    </a:solidFill>
                    <a:latin typeface="Poppins" panose="00000800000000000000" pitchFamily="50" charset="0"/>
                    <a:cs typeface="Poppins" panose="00000800000000000000" pitchFamily="50" charset="0"/>
                  </a:rPr>
                  <a:t>Social </a:t>
                </a:r>
              </a:p>
              <a:p>
                <a:pPr algn="ctr"/>
                <a:r>
                  <a:rPr lang="en-GB" sz="1400" b="1">
                    <a:solidFill>
                      <a:schemeClr val="bg1"/>
                    </a:solidFill>
                    <a:latin typeface="Poppins" panose="00000800000000000000" pitchFamily="50" charset="0"/>
                    <a:cs typeface="Poppins" panose="00000800000000000000" pitchFamily="50" charset="0"/>
                  </a:rPr>
                  <a:t>programme</a:t>
                </a:r>
              </a:p>
            </p:txBody>
          </p:sp>
        </p:grp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5358AE4-8134-69EA-8CF5-F70DE0B9F37C}"/>
                </a:ext>
              </a:extLst>
            </p:cNvPr>
            <p:cNvSpPr/>
            <p:nvPr/>
          </p:nvSpPr>
          <p:spPr>
            <a:xfrm>
              <a:off x="4119579" y="5522297"/>
              <a:ext cx="1961004" cy="976759"/>
            </a:xfrm>
            <a:prstGeom prst="roundRect">
              <a:avLst/>
            </a:prstGeom>
            <a:solidFill>
              <a:srgbClr val="FF7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2EDEB5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1C69F0-C70B-1BDA-2355-E430ECF906E0}"/>
                </a:ext>
              </a:extLst>
            </p:cNvPr>
            <p:cNvSpPr txBox="1"/>
            <p:nvPr/>
          </p:nvSpPr>
          <p:spPr>
            <a:xfrm>
              <a:off x="4119580" y="5610372"/>
              <a:ext cx="19610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Access to </a:t>
              </a:r>
            </a:p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Additional course</a:t>
              </a:r>
            </a:p>
            <a:p>
              <a:pPr algn="ctr"/>
              <a:r>
                <a:rPr lang="en-GB" sz="1400" b="1">
                  <a:solidFill>
                    <a:schemeClr val="bg1"/>
                  </a:solidFill>
                  <a:latin typeface="Poppins" panose="00000800000000000000" pitchFamily="50" charset="0"/>
                  <a:cs typeface="Poppins" panose="00000800000000000000" pitchFamily="50" charset="0"/>
                </a:rPr>
                <a:t>Exercises 24/7</a:t>
              </a:r>
            </a:p>
          </p:txBody>
        </p:sp>
      </p:grpSp>
      <p:pic>
        <p:nvPicPr>
          <p:cNvPr id="11" name="Picture 13">
            <a:extLst>
              <a:ext uri="{FF2B5EF4-FFF2-40B4-BE49-F238E27FC236}">
                <a16:creationId xmlns:a16="http://schemas.microsoft.com/office/drawing/2014/main" id="{75CB7E3D-0D75-D1A9-1D57-06E8DF74E0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4" t="-106" r="-485" b="8001"/>
          <a:stretch/>
        </p:blipFill>
        <p:spPr>
          <a:xfrm>
            <a:off x="4108450" y="1243537"/>
            <a:ext cx="1736725" cy="2105025"/>
          </a:xfrm>
          <a:prstGeom prst="rect">
            <a:avLst/>
          </a:prstGeom>
        </p:spPr>
      </p:pic>
      <p:pic>
        <p:nvPicPr>
          <p:cNvPr id="14" name="Picture 23">
            <a:extLst>
              <a:ext uri="{FF2B5EF4-FFF2-40B4-BE49-F238E27FC236}">
                <a16:creationId xmlns:a16="http://schemas.microsoft.com/office/drawing/2014/main" id="{D0D38902-8442-D1F0-C038-51B1DBC4FB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" t="4809" r="8761" b="17911"/>
          <a:stretch/>
        </p:blipFill>
        <p:spPr>
          <a:xfrm>
            <a:off x="5986463" y="1243537"/>
            <a:ext cx="1817688" cy="2105025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FB576A91-9B8D-7453-7694-11DC1C60D3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9" r="7089"/>
          <a:stretch/>
        </p:blipFill>
        <p:spPr>
          <a:xfrm>
            <a:off x="7945438" y="1243537"/>
            <a:ext cx="1806575" cy="2105025"/>
          </a:xfrm>
          <a:prstGeom prst="rect">
            <a:avLst/>
          </a:prstGeom>
        </p:spPr>
      </p:pic>
      <p:pic>
        <p:nvPicPr>
          <p:cNvPr id="24" name="Picture 26">
            <a:extLst>
              <a:ext uri="{FF2B5EF4-FFF2-40B4-BE49-F238E27FC236}">
                <a16:creationId xmlns:a16="http://schemas.microsoft.com/office/drawing/2014/main" id="{0A5C2973-3F97-2F42-79A5-AAB2F00832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r="8537"/>
          <a:stretch/>
        </p:blipFill>
        <p:spPr>
          <a:xfrm>
            <a:off x="9893300" y="1243537"/>
            <a:ext cx="177482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9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CFF87A2-AF5F-B98F-4220-EDDE97A125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441550" y="4566739"/>
            <a:ext cx="2440237" cy="2285999"/>
          </a:xfrm>
          <a:prstGeom prst="rect">
            <a:avLst/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91D058-5F97-9B8C-D30E-7F46F9169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46490" y="4574627"/>
            <a:ext cx="2440237" cy="2285999"/>
          </a:xfrm>
          <a:prstGeom prst="rect">
            <a:avLst/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21951-831A-6618-4FCF-276888475A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6540" y="-7886"/>
            <a:ext cx="2440237" cy="2285999"/>
          </a:xfrm>
          <a:prstGeom prst="rect">
            <a:avLst/>
          </a:prstGeom>
          <a:solidFill>
            <a:srgbClr val="FF7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BE05A45-EB98-5259-5ADF-AE8D1E3C9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1" r="23461"/>
          <a:stretch/>
        </p:blipFill>
        <p:spPr bwMode="auto">
          <a:xfrm>
            <a:off x="7312836" y="-23651"/>
            <a:ext cx="2424480" cy="228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F154FA7D-6A48-B1AE-5353-CAF7F2B53A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0" t="518" r="12676" b="-518"/>
          <a:stretch/>
        </p:blipFill>
        <p:spPr bwMode="auto">
          <a:xfrm>
            <a:off x="9757010" y="2307033"/>
            <a:ext cx="2444180" cy="22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50B08BC6-E59F-076F-2649-93CB932A91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t="-44" r="22324" b="44"/>
          <a:stretch/>
        </p:blipFill>
        <p:spPr bwMode="auto">
          <a:xfrm>
            <a:off x="7325962" y="4575613"/>
            <a:ext cx="2438932" cy="22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8ACE21A4-955A-768D-CCCC-EF5B1654EF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t="844" r="14541" b="-844"/>
          <a:stretch/>
        </p:blipFill>
        <p:spPr bwMode="auto">
          <a:xfrm>
            <a:off x="21012" y="-1738"/>
            <a:ext cx="2408732" cy="22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DBE25CA-2591-7DE4-359C-AF9A4AC46C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18877" r="-345" b="10944"/>
          <a:stretch/>
        </p:blipFill>
        <p:spPr bwMode="auto">
          <a:xfrm>
            <a:off x="2441549" y="2272855"/>
            <a:ext cx="4875224" cy="230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EAD8F97-0BCF-B7DC-F03F-855D129C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9" t="571" r="6638" b="912"/>
          <a:stretch/>
        </p:blipFill>
        <p:spPr bwMode="auto">
          <a:xfrm>
            <a:off x="-9188" y="4587766"/>
            <a:ext cx="2440232" cy="227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6EB89A-BAE3-539A-7A4F-44FAA2FB117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286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40CC24-F69A-D222-59AB-27E02743D69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572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3D3814-A1BF-51F7-FC63-C2E03A11C2E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441553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5E40A-D0F3-3208-3B10-44A2ECA8467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879165" y="7884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21B565-E4F4-7833-8E1B-25BEA1E8FF4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7316777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A2086E-6653-6C6B-A6A7-24634257B8A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9754389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A2325-F7BE-1033-FD66-90E83247E1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-7884"/>
            <a:ext cx="12192000" cy="6873768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814CC0-A7CA-33A8-45E2-D9665C19A90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941" y="7884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DF647B-E5F4-72E7-28B8-C7055E45EF8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2191999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441574F-F9E2-7F21-944B-9735C509A4E2}"/>
              </a:ext>
            </a:extLst>
          </p:cNvPr>
          <p:cNvSpPr txBox="1"/>
          <p:nvPr/>
        </p:nvSpPr>
        <p:spPr>
          <a:xfrm>
            <a:off x="2577655" y="5320410"/>
            <a:ext cx="22699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than 170 museums and 22,000 music performances each year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7D3EFA-3C48-4820-E153-0BA3AC0092CE}"/>
              </a:ext>
            </a:extLst>
          </p:cNvPr>
          <p:cNvSpPr txBox="1"/>
          <p:nvPr/>
        </p:nvSpPr>
        <p:spPr>
          <a:xfrm>
            <a:off x="2526672" y="899333"/>
            <a:ext cx="2269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Enjoy a show at one of the 39 theatres in the West 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A26632-BE84-8DF6-CB97-6EF37E826A5C}"/>
              </a:ext>
            </a:extLst>
          </p:cNvPr>
          <p:cNvSpPr txBox="1"/>
          <p:nvPr/>
        </p:nvSpPr>
        <p:spPr>
          <a:xfrm>
            <a:off x="97598" y="2947076"/>
            <a:ext cx="22699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Taste homemade treats and shop the pop-up stalls at the Greenwich Market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D5FA3B-58AC-9385-033F-91475349ABE6}"/>
              </a:ext>
            </a:extLst>
          </p:cNvPr>
          <p:cNvSpPr txBox="1"/>
          <p:nvPr/>
        </p:nvSpPr>
        <p:spPr>
          <a:xfrm>
            <a:off x="7446761" y="3501074"/>
            <a:ext cx="2269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Relax in one of London’s eight Royal Parks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341FB0-3BF2-674A-FA2F-ADC32511D5B0}"/>
              </a:ext>
            </a:extLst>
          </p:cNvPr>
          <p:cNvSpPr txBox="1"/>
          <p:nvPr/>
        </p:nvSpPr>
        <p:spPr>
          <a:xfrm>
            <a:off x="9844104" y="1176332"/>
            <a:ext cx="2269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 300 languages are spoken in London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8286EE-1B5E-5DBE-44DA-0B2672AD4E98}"/>
              </a:ext>
            </a:extLst>
          </p:cNvPr>
          <p:cNvSpPr txBox="1"/>
          <p:nvPr/>
        </p:nvSpPr>
        <p:spPr>
          <a:xfrm>
            <a:off x="9869593" y="5043412"/>
            <a:ext cx="2269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Endless areas </a:t>
            </a:r>
          </a:p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explore</a:t>
            </a:r>
          </a:p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 Camden Town, to Notting Hill and Canary Wharf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CD5AFC-D36D-ED9D-E5D9-81336F387B57}"/>
              </a:ext>
            </a:extLst>
          </p:cNvPr>
          <p:cNvSpPr txBox="1"/>
          <p:nvPr/>
        </p:nvSpPr>
        <p:spPr>
          <a:xfrm>
            <a:off x="5009149" y="1297369"/>
            <a:ext cx="2269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LIVELY</a:t>
            </a:r>
          </a:p>
          <a:p>
            <a:r>
              <a:rPr lang="en-GB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LONDON</a:t>
            </a:r>
          </a:p>
        </p:txBody>
      </p:sp>
    </p:spTree>
    <p:extLst>
      <p:ext uri="{BB962C8B-B14F-4D97-AF65-F5344CB8AC3E}">
        <p14:creationId xmlns:p14="http://schemas.microsoft.com/office/powerpoint/2010/main" val="392511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3EAC5A-B300-49AF-9FE5-D077D1DBB32F}"/>
              </a:ext>
            </a:extLst>
          </p:cNvPr>
          <p:cNvSpPr/>
          <p:nvPr/>
        </p:nvSpPr>
        <p:spPr>
          <a:xfrm>
            <a:off x="0" y="1934343"/>
            <a:ext cx="12192000" cy="5203796"/>
          </a:xfrm>
          <a:prstGeom prst="rect">
            <a:avLst/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145C70-D437-480F-B36C-301581807846}"/>
              </a:ext>
            </a:extLst>
          </p:cNvPr>
          <p:cNvSpPr/>
          <p:nvPr/>
        </p:nvSpPr>
        <p:spPr>
          <a:xfrm flipV="1">
            <a:off x="0" y="7343"/>
            <a:ext cx="12192000" cy="2041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BE9B8D-39C0-4F2F-859A-B057F9790393}"/>
              </a:ext>
            </a:extLst>
          </p:cNvPr>
          <p:cNvSpPr txBox="1"/>
          <p:nvPr/>
        </p:nvSpPr>
        <p:spPr>
          <a:xfrm>
            <a:off x="427334" y="428706"/>
            <a:ext cx="5821066" cy="1198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FF7540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Accommodation Options in London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FAE3D7-81F2-4CBB-87C5-D9A271999386}"/>
              </a:ext>
            </a:extLst>
          </p:cNvPr>
          <p:cNvSpPr txBox="1"/>
          <p:nvPr/>
        </p:nvSpPr>
        <p:spPr>
          <a:xfrm>
            <a:off x="6598232" y="528391"/>
            <a:ext cx="52439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latin typeface="Poppins Medium" panose="00000600000000000000" pitchFamily="2" charset="0"/>
                <a:cs typeface="Poppins Medium" panose="00000600000000000000" pitchFamily="2" charset="0"/>
              </a:rPr>
              <a:t>London Centre students can choose their accommodation during their stay with us. We have different options including homestay and residence.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1067A4-04C0-4AC5-841F-D2B5DA252D2A}"/>
              </a:ext>
            </a:extLst>
          </p:cNvPr>
          <p:cNvSpPr txBox="1"/>
          <p:nvPr/>
        </p:nvSpPr>
        <p:spPr>
          <a:xfrm>
            <a:off x="593417" y="4628491"/>
            <a:ext cx="4989741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600" b="1">
                <a:ln w="9525">
                  <a:noFill/>
                </a:ln>
                <a:solidFill>
                  <a:srgbClr val="FF7540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Homestay</a:t>
            </a:r>
            <a:br>
              <a:rPr lang="en-GB" b="1">
                <a:ln w="952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400">
                <a:solidFill>
                  <a:schemeClr val="bg1"/>
                </a:solidFill>
                <a:latin typeface="+mj-lt"/>
              </a:rPr>
              <a:t>Experience life in a British home.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Homestay provides students with a welcoming family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and a place to call home while pursuing their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education. You will have your own bedroom in a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house and share the social space and facilities with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the host family. The homestay will be located up to 30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minutes by public transport from campus.</a:t>
            </a:r>
          </a:p>
          <a:p>
            <a:pPr algn="ctr"/>
            <a:r>
              <a:rPr lang="en-GB" sz="1400" b="1">
                <a:ln w="9525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</a:rPr>
              <a:t>From £230 per week</a:t>
            </a:r>
            <a:endParaRPr lang="en-GB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7751F1-21AB-48B0-9341-18F9628BB237}"/>
              </a:ext>
            </a:extLst>
          </p:cNvPr>
          <p:cNvSpPr txBox="1"/>
          <p:nvPr/>
        </p:nvSpPr>
        <p:spPr>
          <a:xfrm>
            <a:off x="5919131" y="4628491"/>
            <a:ext cx="5679452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400" b="1">
                <a:ln w="9525">
                  <a:noFill/>
                </a:ln>
                <a:solidFill>
                  <a:srgbClr val="FF7540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Vita Student Accommodation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Safe and secure student accommodation in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Lewisham, just a short distance from the London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centre, students can stay in luxury spacious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accommodation with a wide range of amenities.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There are Accessible, Classic and Classic plus rooms</a:t>
            </a:r>
          </a:p>
          <a:p>
            <a:pPr algn="ctr"/>
            <a:r>
              <a:rPr lang="en-GB" sz="1400">
                <a:solidFill>
                  <a:schemeClr val="bg1"/>
                </a:solidFill>
                <a:latin typeface="+mj-lt"/>
              </a:rPr>
              <a:t>available to choose from</a:t>
            </a:r>
            <a:r>
              <a:rPr lang="en-GB" sz="1200">
                <a:solidFill>
                  <a:schemeClr val="bg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GB" sz="1600" b="1">
                <a:ln w="9525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</a:rPr>
              <a:t>From £330 per week</a:t>
            </a:r>
            <a:endParaRPr lang="en-GB" sz="1600">
              <a:solidFill>
                <a:schemeClr val="bg1"/>
              </a:solidFill>
              <a:latin typeface="+mj-lt"/>
            </a:endParaRPr>
          </a:p>
          <a:p>
            <a:pPr algn="ctr"/>
            <a:endParaRPr lang="en-GB" sz="1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2C781-EA97-4945-B6E3-C504D011BB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089" y="2357072"/>
            <a:ext cx="2210423" cy="2143855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softEdge rad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8B315E-CAE1-45FD-9C51-A3F32B773F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3645" y="2357072"/>
            <a:ext cx="2210423" cy="2143855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82143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CFF87A2-AF5F-B98F-4220-EDDE97A125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441550" y="4566739"/>
            <a:ext cx="2440237" cy="2285999"/>
          </a:xfrm>
          <a:prstGeom prst="rect">
            <a:avLst/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91D058-5F97-9B8C-D30E-7F46F9169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46490" y="4574627"/>
            <a:ext cx="2440237" cy="2285999"/>
          </a:xfrm>
          <a:prstGeom prst="rect">
            <a:avLst/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21951-831A-6618-4FCF-276888475A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6540" y="-7886"/>
            <a:ext cx="2440237" cy="2285999"/>
          </a:xfrm>
          <a:prstGeom prst="rect">
            <a:avLst/>
          </a:prstGeom>
          <a:solidFill>
            <a:srgbClr val="2ED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BE05A45-EB98-5259-5ADF-AE8D1E3C90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06271" y="-23647"/>
            <a:ext cx="2444176" cy="230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F154FA7D-6A48-B1AE-5353-CAF7F2B53A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57013" y="2286002"/>
            <a:ext cx="2444176" cy="230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50B08BC6-E59F-076F-2649-93CB932A91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27284" y="4571997"/>
            <a:ext cx="2444176" cy="230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8ACE21A4-955A-768D-CCCC-EF5B1654EF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012" y="-11824"/>
            <a:ext cx="2444176" cy="230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DBE25CA-2591-7DE4-359C-AF9A4AC46C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37611" y="2312280"/>
            <a:ext cx="4862096" cy="225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EAD8F97-0BCF-B7DC-F03F-855D129C1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6565" y="4571999"/>
            <a:ext cx="2427106" cy="229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6EB89A-BAE3-539A-7A4F-44FAA2FB117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286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40CC24-F69A-D222-59AB-27E02743D69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572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3D3814-A1BF-51F7-FC63-C2E03A11C2E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441553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5E40A-D0F3-3208-3B10-44A2ECA8467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879165" y="7884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21B565-E4F4-7833-8E1B-25BEA1E8FF4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7316777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A2086E-6653-6C6B-A6A7-24634257B8A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9754389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A2325-F7BE-1033-FD66-90E83247E1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-7884"/>
            <a:ext cx="12192000" cy="6873768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814CC0-A7CA-33A8-45E2-D9665C19A90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941" y="7884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DF647B-E5F4-72E7-28B8-C7055E45EF8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2191999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441574F-F9E2-7F21-944B-9735C509A4E2}"/>
              </a:ext>
            </a:extLst>
          </p:cNvPr>
          <p:cNvSpPr txBox="1"/>
          <p:nvPr/>
        </p:nvSpPr>
        <p:spPr>
          <a:xfrm>
            <a:off x="2546251" y="4944678"/>
            <a:ext cx="2269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Famous Harry Potter film locations in Christ Church, Bodleian Library and New College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7D3EFA-3C48-4820-E153-0BA3AC0092CE}"/>
              </a:ext>
            </a:extLst>
          </p:cNvPr>
          <p:cNvSpPr txBox="1"/>
          <p:nvPr/>
        </p:nvSpPr>
        <p:spPr>
          <a:xfrm>
            <a:off x="2513547" y="673784"/>
            <a:ext cx="22699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Join the celebration of the traditional Oxford Mayday Festival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A26632-BE84-8DF6-CB97-6EF37E826A5C}"/>
              </a:ext>
            </a:extLst>
          </p:cNvPr>
          <p:cNvSpPr txBox="1"/>
          <p:nvPr/>
        </p:nvSpPr>
        <p:spPr>
          <a:xfrm>
            <a:off x="88788" y="2760314"/>
            <a:ext cx="2269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Cheer the rowers in the annual Henley Royal Regatta at Henley-on-Thames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D5FA3B-58AC-9385-033F-91475349ABE6}"/>
              </a:ext>
            </a:extLst>
          </p:cNvPr>
          <p:cNvSpPr txBox="1"/>
          <p:nvPr/>
        </p:nvSpPr>
        <p:spPr>
          <a:xfrm>
            <a:off x="7456821" y="2670078"/>
            <a:ext cx="2269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Extensive mountain bike trails and incredible scenery to explore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341FB0-3BF2-674A-FA2F-ADC32511D5B0}"/>
              </a:ext>
            </a:extLst>
          </p:cNvPr>
          <p:cNvSpPr txBox="1"/>
          <p:nvPr/>
        </p:nvSpPr>
        <p:spPr>
          <a:xfrm>
            <a:off x="9846734" y="937425"/>
            <a:ext cx="2269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Punting on the River Cherwell or grabbing a coffee with friends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8286EE-1B5E-5DBE-44DA-0B2672AD4E98}"/>
              </a:ext>
            </a:extLst>
          </p:cNvPr>
          <p:cNvSpPr txBox="1"/>
          <p:nvPr/>
        </p:nvSpPr>
        <p:spPr>
          <a:xfrm>
            <a:off x="9876157" y="5498675"/>
            <a:ext cx="2269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Fresh local farmers markets pop up in the town each week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CD5AFC-D36D-ED9D-E5D9-81336F387B57}"/>
              </a:ext>
            </a:extLst>
          </p:cNvPr>
          <p:cNvSpPr txBox="1"/>
          <p:nvPr/>
        </p:nvSpPr>
        <p:spPr>
          <a:xfrm>
            <a:off x="5009149" y="1297369"/>
            <a:ext cx="2269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WONDERFUL OXFORD</a:t>
            </a:r>
          </a:p>
        </p:txBody>
      </p:sp>
    </p:spTree>
    <p:extLst>
      <p:ext uri="{BB962C8B-B14F-4D97-AF65-F5344CB8AC3E}">
        <p14:creationId xmlns:p14="http://schemas.microsoft.com/office/powerpoint/2010/main" val="84963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517C750-4A5A-5924-F2E5-E1D1DAD3A2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917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22539D-26E7-5BE4-A125-E0CD28C3A697}"/>
              </a:ext>
            </a:extLst>
          </p:cNvPr>
          <p:cNvSpPr/>
          <p:nvPr/>
        </p:nvSpPr>
        <p:spPr>
          <a:xfrm>
            <a:off x="-7172" y="1177409"/>
            <a:ext cx="12199172" cy="950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6548B3-F73E-8134-69D7-7A34F5C3E693}"/>
              </a:ext>
            </a:extLst>
          </p:cNvPr>
          <p:cNvSpPr/>
          <p:nvPr/>
        </p:nvSpPr>
        <p:spPr>
          <a:xfrm rot="16200000">
            <a:off x="5760685" y="2679632"/>
            <a:ext cx="8822987" cy="3677056"/>
          </a:xfrm>
          <a:prstGeom prst="roundRect">
            <a:avLst>
              <a:gd name="adj" fmla="val 50000"/>
            </a:avLst>
          </a:prstGeom>
          <a:solidFill>
            <a:srgbClr val="2630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58F082-A197-4CB4-A596-B8D13C9CD89E}"/>
              </a:ext>
            </a:extLst>
          </p:cNvPr>
          <p:cNvSpPr txBox="1"/>
          <p:nvPr/>
        </p:nvSpPr>
        <p:spPr>
          <a:xfrm>
            <a:off x="317627" y="1422806"/>
            <a:ext cx="8008851" cy="736052"/>
          </a:xfrm>
          <a:prstGeom prst="rect">
            <a:avLst/>
          </a:prstGeom>
          <a:noFill/>
        </p:spPr>
        <p:txBody>
          <a:bodyPr wrap="square" lIns="91440" tIns="45720" rIns="91440" bIns="45720" numCol="2" spcCol="360000" anchor="t">
            <a:noAutofit/>
          </a:bodyPr>
          <a:lstStyle/>
          <a:p>
            <a:r>
              <a:rPr lang="en-GB" sz="4400" b="1"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OIPC Oxford.</a:t>
            </a:r>
          </a:p>
          <a:p>
            <a:endParaRPr lang="en-GB" sz="1600" b="1">
              <a:solidFill>
                <a:srgbClr val="2EDEB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6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280D0D-A4C1-28B7-3931-9EA2F97B307B}"/>
              </a:ext>
            </a:extLst>
          </p:cNvPr>
          <p:cNvGrpSpPr/>
          <p:nvPr/>
        </p:nvGrpSpPr>
        <p:grpSpPr>
          <a:xfrm>
            <a:off x="8887965" y="1325602"/>
            <a:ext cx="2860010" cy="2275558"/>
            <a:chOff x="8855692" y="1649766"/>
            <a:chExt cx="2860010" cy="227555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C0A6302-5525-3B39-3A1E-ED3F11ED04DA}"/>
                </a:ext>
              </a:extLst>
            </p:cNvPr>
            <p:cNvSpPr txBox="1"/>
            <p:nvPr/>
          </p:nvSpPr>
          <p:spPr>
            <a:xfrm>
              <a:off x="9460934" y="1649766"/>
              <a:ext cx="225476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Wi-Fi and computer access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Self-study room and academic support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Social space with table football</a:t>
              </a:r>
            </a:p>
            <a:p>
              <a:endPara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14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Library</a:t>
              </a:r>
            </a:p>
          </p:txBody>
        </p:sp>
        <p:pic>
          <p:nvPicPr>
            <p:cNvPr id="6" name="Graphic 5" descr="Tea with solid fill">
              <a:extLst>
                <a:ext uri="{FF2B5EF4-FFF2-40B4-BE49-F238E27FC236}">
                  <a16:creationId xmlns:a16="http://schemas.microsoft.com/office/drawing/2014/main" id="{D8020A07-4650-54CF-716C-CE6218BA8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855692" y="2922720"/>
              <a:ext cx="415695" cy="415695"/>
            </a:xfrm>
            <a:prstGeom prst="rect">
              <a:avLst/>
            </a:prstGeom>
          </p:spPr>
        </p:pic>
        <p:pic>
          <p:nvPicPr>
            <p:cNvPr id="17" name="Graphic 16" descr="Books on shelf with solid fill">
              <a:extLst>
                <a:ext uri="{FF2B5EF4-FFF2-40B4-BE49-F238E27FC236}">
                  <a16:creationId xmlns:a16="http://schemas.microsoft.com/office/drawing/2014/main" id="{C2AB361F-109E-F19A-4548-D97089559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867501" y="3509629"/>
              <a:ext cx="415695" cy="415695"/>
            </a:xfrm>
            <a:prstGeom prst="rect">
              <a:avLst/>
            </a:prstGeom>
          </p:spPr>
        </p:pic>
        <p:pic>
          <p:nvPicPr>
            <p:cNvPr id="19" name="Graphic 18" descr="Work from home desk with solid fill">
              <a:extLst>
                <a:ext uri="{FF2B5EF4-FFF2-40B4-BE49-F238E27FC236}">
                  <a16:creationId xmlns:a16="http://schemas.microsoft.com/office/drawing/2014/main" id="{C92645B0-329B-A1BD-1361-86F7E25A1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67502" y="2318426"/>
              <a:ext cx="415695" cy="415695"/>
            </a:xfrm>
            <a:prstGeom prst="rect">
              <a:avLst/>
            </a:prstGeom>
          </p:spPr>
        </p:pic>
        <p:pic>
          <p:nvPicPr>
            <p:cNvPr id="23" name="Graphic 22" descr="Wireless with solid fill">
              <a:extLst>
                <a:ext uri="{FF2B5EF4-FFF2-40B4-BE49-F238E27FC236}">
                  <a16:creationId xmlns:a16="http://schemas.microsoft.com/office/drawing/2014/main" id="{719C77A0-0D5D-B16C-FE32-A4BB97D39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55693" y="1715820"/>
              <a:ext cx="415695" cy="415695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FD41272-D2CF-30B1-FFE0-A69C35CBB417}"/>
              </a:ext>
            </a:extLst>
          </p:cNvPr>
          <p:cNvSpPr txBox="1"/>
          <p:nvPr/>
        </p:nvSpPr>
        <p:spPr>
          <a:xfrm>
            <a:off x="9222141" y="783820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Key Facts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C899224-A22B-410E-9B50-533834A50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606" y="5273798"/>
            <a:ext cx="905356" cy="24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uregym H2O – Westomatic Vending Services Ltd">
            <a:extLst>
              <a:ext uri="{FF2B5EF4-FFF2-40B4-BE49-F238E27FC236}">
                <a16:creationId xmlns:a16="http://schemas.microsoft.com/office/drawing/2014/main" id="{F33750E3-0D08-3BC1-C02A-3428525CB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668" y="5756668"/>
            <a:ext cx="1091546" cy="60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739F66-4AF2-5338-502D-63F1AE3D6A34}"/>
              </a:ext>
            </a:extLst>
          </p:cNvPr>
          <p:cNvSpPr txBox="1"/>
          <p:nvPr/>
        </p:nvSpPr>
        <p:spPr>
          <a:xfrm>
            <a:off x="8711682" y="3747197"/>
            <a:ext cx="2920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Welcome Pack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03A6BF-1920-0B74-C004-59460FA81203}"/>
              </a:ext>
            </a:extLst>
          </p:cNvPr>
          <p:cNvSpPr txBox="1"/>
          <p:nvPr/>
        </p:nvSpPr>
        <p:spPr>
          <a:xfrm>
            <a:off x="9559214" y="5096610"/>
            <a:ext cx="238012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Netflix Subscription </a:t>
            </a:r>
            <a:endParaRPr lang="en-GB" sz="1200" b="0" i="0" u="none" strike="noStrike" baseline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100" b="0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Immerse yourself in a world of endless entertainment. 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3A9492-43DB-C932-8EA0-F6CBC65EB2CD}"/>
              </a:ext>
            </a:extLst>
          </p:cNvPr>
          <p:cNvSpPr txBox="1"/>
          <p:nvPr/>
        </p:nvSpPr>
        <p:spPr>
          <a:xfrm>
            <a:off x="9559213" y="5904893"/>
            <a:ext cx="238012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Pure GYM Membership</a:t>
            </a:r>
          </a:p>
          <a:p>
            <a:r>
              <a:rPr lang="en-GB" sz="1100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Enjoy 24/7 access at any</a:t>
            </a:r>
          </a:p>
          <a:p>
            <a:r>
              <a:rPr lang="en-GB" sz="1100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Pure GYM location.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54CF37-AEDB-9E5D-976E-D9F78235621B}"/>
              </a:ext>
            </a:extLst>
          </p:cNvPr>
          <p:cNvSpPr txBox="1"/>
          <p:nvPr/>
        </p:nvSpPr>
        <p:spPr>
          <a:xfrm>
            <a:off x="8660308" y="4288979"/>
            <a:ext cx="3087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u="none" strike="noStrike" baseline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students at the Oxford Centre have a choice of one of the following offers for the duration of their studies: </a:t>
            </a:r>
            <a:endParaRPr lang="en-GB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439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5ACD683B-D97B-2E8C-325E-569D415CEA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15" r="4917" b="1717"/>
          <a:stretch/>
        </p:blipFill>
        <p:spPr>
          <a:xfrm>
            <a:off x="3672841" y="0"/>
            <a:ext cx="8519159" cy="6858000"/>
          </a:xfrm>
          <a:prstGeom prst="rect">
            <a:avLst/>
          </a:prstGeom>
        </p:spPr>
      </p:pic>
      <p:sp>
        <p:nvSpPr>
          <p:cNvPr id="3" name="Rectangle: Single Corner Rounded 2">
            <a:extLst>
              <a:ext uri="{FF2B5EF4-FFF2-40B4-BE49-F238E27FC236}">
                <a16:creationId xmlns:a16="http://schemas.microsoft.com/office/drawing/2014/main" id="{3EE5B908-B92D-0F8B-1959-7F0B51D98C41}"/>
              </a:ext>
            </a:extLst>
          </p:cNvPr>
          <p:cNvSpPr/>
          <p:nvPr/>
        </p:nvSpPr>
        <p:spPr>
          <a:xfrm>
            <a:off x="0" y="0"/>
            <a:ext cx="3992880" cy="6858000"/>
          </a:xfrm>
          <a:prstGeom prst="round1Rect">
            <a:avLst/>
          </a:prstGeom>
          <a:solidFill>
            <a:srgbClr val="263068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en-GB" sz="3600" b="1">
                <a:solidFill>
                  <a:srgbClr val="2EDEB5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Get to know your campus</a:t>
            </a:r>
          </a:p>
          <a:p>
            <a:pPr algn="ctr"/>
            <a:endParaRPr lang="en-GB" sz="1800">
              <a:solidFill>
                <a:schemeClr val="bg1"/>
              </a:solidFill>
              <a:latin typeface="Poppins Medium" panose="00000600000000000000" pitchFamily="2" charset="0"/>
              <a:ea typeface="+mn-lt"/>
              <a:cs typeface="Poppins Medium" panose="00000600000000000000" pitchFamily="2" charset="0"/>
            </a:endParaRPr>
          </a:p>
          <a:p>
            <a:pPr algn="ctr"/>
            <a:r>
              <a:rPr lang="en-GB" sz="1800">
                <a:solidFill>
                  <a:schemeClr val="bg1"/>
                </a:solidFill>
                <a:latin typeface="Poppins Medium" panose="00000600000000000000" pitchFamily="2" charset="0"/>
                <a:ea typeface="+mn-lt"/>
                <a:cs typeface="Poppins Medium" panose="00000600000000000000" pitchFamily="2" charset="0"/>
              </a:rPr>
              <a:t>Located in the heart of the City of Oxford.</a:t>
            </a:r>
          </a:p>
          <a:p>
            <a:pPr algn="ctr"/>
            <a:endParaRPr lang="en-GB" sz="1800">
              <a:solidFill>
                <a:schemeClr val="bg1"/>
              </a:solidFill>
              <a:latin typeface="Poppins Medium" panose="00000600000000000000" pitchFamily="2" charset="0"/>
              <a:ea typeface="+mn-lt"/>
              <a:cs typeface="Poppins Medium" panose="00000600000000000000" pitchFamily="2" charset="0"/>
            </a:endParaRPr>
          </a:p>
          <a:p>
            <a:pPr algn="ctr"/>
            <a:r>
              <a:rPr lang="en-GB" sz="1800">
                <a:solidFill>
                  <a:schemeClr val="bg1"/>
                </a:solidFill>
                <a:latin typeface="Poppins Medium" panose="00000600000000000000" pitchFamily="2" charset="0"/>
                <a:ea typeface="+mn-lt"/>
                <a:cs typeface="Poppins Medium" panose="00000600000000000000" pitchFamily="2" charset="0"/>
              </a:rPr>
              <a:t>Oxford is packed with history and culture; a bustling cosmopolitan city, allowing you to truly immerse yourself and feel at home.</a:t>
            </a:r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879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living room with a tv and chairs&#10;&#10;Description automatically generated with low confidence">
            <a:extLst>
              <a:ext uri="{FF2B5EF4-FFF2-40B4-BE49-F238E27FC236}">
                <a16:creationId xmlns:a16="http://schemas.microsoft.com/office/drawing/2014/main" id="{D1EA997E-39F1-47BA-9842-C952AA4296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440687"/>
            <a:ext cx="4611007" cy="3429000"/>
          </a:xfrm>
          <a:prstGeom prst="rect">
            <a:avLst/>
          </a:prstGeom>
        </p:spPr>
      </p:pic>
      <p:pic>
        <p:nvPicPr>
          <p:cNvPr id="16" name="Picture 15" descr="A picture containing indoor, table, furniture, dining table&#10;&#10;Description automatically generated">
            <a:extLst>
              <a:ext uri="{FF2B5EF4-FFF2-40B4-BE49-F238E27FC236}">
                <a16:creationId xmlns:a16="http://schemas.microsoft.com/office/drawing/2014/main" id="{83F5B2D0-E88F-4DA5-B797-17CE91F0EB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45" y="3441268"/>
            <a:ext cx="5164701" cy="3444866"/>
          </a:xfrm>
          <a:prstGeom prst="rect">
            <a:avLst/>
          </a:prstGeom>
        </p:spPr>
      </p:pic>
      <p:pic>
        <p:nvPicPr>
          <p:cNvPr id="4" name="Picture 3" descr="A picture containing indoor, window, white, room&#10;&#10;Description automatically generated">
            <a:extLst>
              <a:ext uri="{FF2B5EF4-FFF2-40B4-BE49-F238E27FC236}">
                <a16:creationId xmlns:a16="http://schemas.microsoft.com/office/drawing/2014/main" id="{936453CF-3CA7-4982-9233-67E2C683EE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650" y="3425880"/>
            <a:ext cx="4797350" cy="3429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FD0CDFF-94DD-46D3-93C7-ED07C9A7878B}"/>
              </a:ext>
            </a:extLst>
          </p:cNvPr>
          <p:cNvSpPr txBox="1"/>
          <p:nvPr/>
        </p:nvSpPr>
        <p:spPr>
          <a:xfrm>
            <a:off x="5055805" y="355764"/>
            <a:ext cx="67295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We provide safe, secure and welcoming accommodation that gives you the independence to explore. During your time with us, you can choose to stay with a host family or in one of our residences. Whichever option you choose, we will ensure your stay with us is safe, comfortable and fun.</a:t>
            </a:r>
          </a:p>
          <a:p>
            <a:endParaRPr lang="en-GB" sz="1400" b="1">
              <a:solidFill>
                <a:schemeClr val="bg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E459A7-1CDB-4A30-A86A-448DE46EE462}"/>
              </a:ext>
            </a:extLst>
          </p:cNvPr>
          <p:cNvSpPr txBox="1"/>
          <p:nvPr/>
        </p:nvSpPr>
        <p:spPr>
          <a:xfrm>
            <a:off x="374569" y="538976"/>
            <a:ext cx="5079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Accommodation</a:t>
            </a:r>
          </a:p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Oxford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B55917-1325-4839-B277-47902FB3496A}"/>
              </a:ext>
            </a:extLst>
          </p:cNvPr>
          <p:cNvSpPr/>
          <p:nvPr/>
        </p:nvSpPr>
        <p:spPr>
          <a:xfrm>
            <a:off x="899708" y="2077859"/>
            <a:ext cx="3220965" cy="3158111"/>
          </a:xfrm>
          <a:prstGeom prst="roundRect">
            <a:avLst>
              <a:gd name="adj" fmla="val 8878"/>
            </a:avLst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5953D88-7E78-441B-B504-E0B1FB4D7E2C}"/>
              </a:ext>
            </a:extLst>
          </p:cNvPr>
          <p:cNvSpPr txBox="1"/>
          <p:nvPr/>
        </p:nvSpPr>
        <p:spPr>
          <a:xfrm>
            <a:off x="998529" y="2845550"/>
            <a:ext cx="30100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2EDEB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Homestay</a:t>
            </a:r>
          </a:p>
          <a:p>
            <a:endParaRPr lang="en-GB" sz="1200">
              <a:solidFill>
                <a:schemeClr val="bg1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  <a:p>
            <a:r>
              <a:rPr lang="en-GB" sz="1200">
                <a:solidFill>
                  <a:schemeClr val="bg1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Our Homestay accommodation offers you the opportunity to live with friendly and welcoming hosts in their home.</a:t>
            </a:r>
          </a:p>
          <a:p>
            <a:endParaRPr lang="en-GB" sz="120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  <a:p>
            <a:endParaRPr lang="en-GB" sz="120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  <a:p>
            <a:endParaRPr lang="en-GB" sz="1200">
              <a:solidFill>
                <a:schemeClr val="bg1"/>
              </a:solidFill>
              <a:cs typeface="Poppins" panose="00000800000000000000" pitchFamily="50" charset="0"/>
            </a:endParaRPr>
          </a:p>
          <a:p>
            <a:pPr algn="ctr"/>
            <a:r>
              <a:rPr lang="en-GB" sz="1200" b="1">
                <a:ln w="9525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</a:rPr>
              <a:t>From £225 per week</a:t>
            </a:r>
            <a:endParaRPr lang="en-GB" sz="1200">
              <a:solidFill>
                <a:schemeClr val="bg1"/>
              </a:solidFill>
              <a:latin typeface="+mj-lt"/>
            </a:endParaRPr>
          </a:p>
          <a:p>
            <a:r>
              <a:rPr lang="en-GB" sz="1200">
                <a:solidFill>
                  <a:schemeClr val="bg1"/>
                </a:solidFill>
                <a:cs typeface="Poppins" panose="00000800000000000000" pitchFamily="50" charset="0"/>
              </a:rPr>
              <a:t> </a:t>
            </a:r>
          </a:p>
        </p:txBody>
      </p:sp>
      <p:grpSp>
        <p:nvGrpSpPr>
          <p:cNvPr id="8" name="Graphic 5">
            <a:extLst>
              <a:ext uri="{FF2B5EF4-FFF2-40B4-BE49-F238E27FC236}">
                <a16:creationId xmlns:a16="http://schemas.microsoft.com/office/drawing/2014/main" id="{8AC558D0-3F01-40E6-BEE4-D409208D7474}"/>
              </a:ext>
            </a:extLst>
          </p:cNvPr>
          <p:cNvGrpSpPr/>
          <p:nvPr/>
        </p:nvGrpSpPr>
        <p:grpSpPr>
          <a:xfrm>
            <a:off x="3350894" y="2252514"/>
            <a:ext cx="590551" cy="592455"/>
            <a:chOff x="10807615" y="1964564"/>
            <a:chExt cx="590550" cy="592454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FF25940-BF76-4C81-8F8A-928B40A06B72}"/>
                </a:ext>
              </a:extLst>
            </p:cNvPr>
            <p:cNvSpPr/>
            <p:nvPr/>
          </p:nvSpPr>
          <p:spPr>
            <a:xfrm>
              <a:off x="10807615" y="1964564"/>
              <a:ext cx="590550" cy="592454"/>
            </a:xfrm>
            <a:custGeom>
              <a:avLst/>
              <a:gdLst>
                <a:gd name="connsiteX0" fmla="*/ 590550 w 590550"/>
                <a:gd name="connsiteY0" fmla="*/ 382905 h 592454"/>
                <a:gd name="connsiteX1" fmla="*/ 590550 w 590550"/>
                <a:gd name="connsiteY1" fmla="*/ 360045 h 592454"/>
                <a:gd name="connsiteX2" fmla="*/ 554355 w 590550"/>
                <a:gd name="connsiteY2" fmla="*/ 325755 h 592454"/>
                <a:gd name="connsiteX3" fmla="*/ 586740 w 590550"/>
                <a:gd name="connsiteY3" fmla="*/ 325755 h 592454"/>
                <a:gd name="connsiteX4" fmla="*/ 510540 w 590550"/>
                <a:gd name="connsiteY4" fmla="*/ 173355 h 592454"/>
                <a:gd name="connsiteX5" fmla="*/ 381000 w 590550"/>
                <a:gd name="connsiteY5" fmla="*/ 173355 h 592454"/>
                <a:gd name="connsiteX6" fmla="*/ 381000 w 590550"/>
                <a:gd name="connsiteY6" fmla="*/ 134303 h 592454"/>
                <a:gd name="connsiteX7" fmla="*/ 400050 w 590550"/>
                <a:gd name="connsiteY7" fmla="*/ 110490 h 592454"/>
                <a:gd name="connsiteX8" fmla="*/ 400050 w 590550"/>
                <a:gd name="connsiteY8" fmla="*/ 104775 h 592454"/>
                <a:gd name="connsiteX9" fmla="*/ 388620 w 590550"/>
                <a:gd name="connsiteY9" fmla="*/ 84773 h 592454"/>
                <a:gd name="connsiteX10" fmla="*/ 257175 w 590550"/>
                <a:gd name="connsiteY10" fmla="*/ 0 h 592454"/>
                <a:gd name="connsiteX11" fmla="*/ 125730 w 590550"/>
                <a:gd name="connsiteY11" fmla="*/ 84773 h 592454"/>
                <a:gd name="connsiteX12" fmla="*/ 114300 w 590550"/>
                <a:gd name="connsiteY12" fmla="*/ 104775 h 592454"/>
                <a:gd name="connsiteX13" fmla="*/ 114300 w 590550"/>
                <a:gd name="connsiteY13" fmla="*/ 110490 h 592454"/>
                <a:gd name="connsiteX14" fmla="*/ 133350 w 590550"/>
                <a:gd name="connsiteY14" fmla="*/ 134303 h 592454"/>
                <a:gd name="connsiteX15" fmla="*/ 133350 w 590550"/>
                <a:gd name="connsiteY15" fmla="*/ 173355 h 592454"/>
                <a:gd name="connsiteX16" fmla="*/ 80010 w 590550"/>
                <a:gd name="connsiteY16" fmla="*/ 173355 h 592454"/>
                <a:gd name="connsiteX17" fmla="*/ 3810 w 590550"/>
                <a:gd name="connsiteY17" fmla="*/ 325755 h 592454"/>
                <a:gd name="connsiteX18" fmla="*/ 38100 w 590550"/>
                <a:gd name="connsiteY18" fmla="*/ 325755 h 592454"/>
                <a:gd name="connsiteX19" fmla="*/ 38100 w 590550"/>
                <a:gd name="connsiteY19" fmla="*/ 535305 h 592454"/>
                <a:gd name="connsiteX20" fmla="*/ 28575 w 590550"/>
                <a:gd name="connsiteY20" fmla="*/ 535305 h 592454"/>
                <a:gd name="connsiteX21" fmla="*/ 0 w 590550"/>
                <a:gd name="connsiteY21" fmla="*/ 563880 h 592454"/>
                <a:gd name="connsiteX22" fmla="*/ 0 w 590550"/>
                <a:gd name="connsiteY22" fmla="*/ 592455 h 592454"/>
                <a:gd name="connsiteX23" fmla="*/ 590550 w 590550"/>
                <a:gd name="connsiteY23" fmla="*/ 592455 h 592454"/>
                <a:gd name="connsiteX24" fmla="*/ 590550 w 590550"/>
                <a:gd name="connsiteY24" fmla="*/ 563880 h 592454"/>
                <a:gd name="connsiteX25" fmla="*/ 571500 w 590550"/>
                <a:gd name="connsiteY25" fmla="*/ 537210 h 592454"/>
                <a:gd name="connsiteX26" fmla="*/ 571500 w 590550"/>
                <a:gd name="connsiteY26" fmla="*/ 382905 h 592454"/>
                <a:gd name="connsiteX27" fmla="*/ 590550 w 590550"/>
                <a:gd name="connsiteY27" fmla="*/ 382905 h 592454"/>
                <a:gd name="connsiteX28" fmla="*/ 476250 w 590550"/>
                <a:gd name="connsiteY28" fmla="*/ 535305 h 592454"/>
                <a:gd name="connsiteX29" fmla="*/ 476250 w 590550"/>
                <a:gd name="connsiteY29" fmla="*/ 421005 h 592454"/>
                <a:gd name="connsiteX30" fmla="*/ 381000 w 590550"/>
                <a:gd name="connsiteY30" fmla="*/ 421005 h 592454"/>
                <a:gd name="connsiteX31" fmla="*/ 381000 w 590550"/>
                <a:gd name="connsiteY31" fmla="*/ 535305 h 592454"/>
                <a:gd name="connsiteX32" fmla="*/ 342900 w 590550"/>
                <a:gd name="connsiteY32" fmla="*/ 535305 h 592454"/>
                <a:gd name="connsiteX33" fmla="*/ 342900 w 590550"/>
                <a:gd name="connsiteY33" fmla="*/ 382905 h 592454"/>
                <a:gd name="connsiteX34" fmla="*/ 514350 w 590550"/>
                <a:gd name="connsiteY34" fmla="*/ 382905 h 592454"/>
                <a:gd name="connsiteX35" fmla="*/ 514350 w 590550"/>
                <a:gd name="connsiteY35" fmla="*/ 535305 h 592454"/>
                <a:gd name="connsiteX36" fmla="*/ 476250 w 590550"/>
                <a:gd name="connsiteY36" fmla="*/ 535305 h 592454"/>
                <a:gd name="connsiteX37" fmla="*/ 457200 w 590550"/>
                <a:gd name="connsiteY37" fmla="*/ 535305 h 592454"/>
                <a:gd name="connsiteX38" fmla="*/ 400050 w 590550"/>
                <a:gd name="connsiteY38" fmla="*/ 535305 h 592454"/>
                <a:gd name="connsiteX39" fmla="*/ 400050 w 590550"/>
                <a:gd name="connsiteY39" fmla="*/ 440055 h 592454"/>
                <a:gd name="connsiteX40" fmla="*/ 457200 w 590550"/>
                <a:gd name="connsiteY40" fmla="*/ 440055 h 592454"/>
                <a:gd name="connsiteX41" fmla="*/ 457200 w 590550"/>
                <a:gd name="connsiteY41" fmla="*/ 535305 h 592454"/>
                <a:gd name="connsiteX42" fmla="*/ 323850 w 590550"/>
                <a:gd name="connsiteY42" fmla="*/ 535305 h 592454"/>
                <a:gd name="connsiteX43" fmla="*/ 304800 w 590550"/>
                <a:gd name="connsiteY43" fmla="*/ 535305 h 592454"/>
                <a:gd name="connsiteX44" fmla="*/ 304800 w 590550"/>
                <a:gd name="connsiteY44" fmla="*/ 382905 h 592454"/>
                <a:gd name="connsiteX45" fmla="*/ 323850 w 590550"/>
                <a:gd name="connsiteY45" fmla="*/ 382905 h 592454"/>
                <a:gd name="connsiteX46" fmla="*/ 323850 w 590550"/>
                <a:gd name="connsiteY46" fmla="*/ 535305 h 592454"/>
                <a:gd name="connsiteX47" fmla="*/ 419100 w 590550"/>
                <a:gd name="connsiteY47" fmla="*/ 354330 h 592454"/>
                <a:gd name="connsiteX48" fmla="*/ 428625 w 590550"/>
                <a:gd name="connsiteY48" fmla="*/ 344805 h 592454"/>
                <a:gd name="connsiteX49" fmla="*/ 438150 w 590550"/>
                <a:gd name="connsiteY49" fmla="*/ 354330 h 592454"/>
                <a:gd name="connsiteX50" fmla="*/ 428625 w 590550"/>
                <a:gd name="connsiteY50" fmla="*/ 363855 h 592454"/>
                <a:gd name="connsiteX51" fmla="*/ 419100 w 590550"/>
                <a:gd name="connsiteY51" fmla="*/ 354330 h 592454"/>
                <a:gd name="connsiteX52" fmla="*/ 455295 w 590550"/>
                <a:gd name="connsiteY52" fmla="*/ 363855 h 592454"/>
                <a:gd name="connsiteX53" fmla="*/ 457200 w 590550"/>
                <a:gd name="connsiteY53" fmla="*/ 354330 h 592454"/>
                <a:gd name="connsiteX54" fmla="*/ 428625 w 590550"/>
                <a:gd name="connsiteY54" fmla="*/ 325755 h 592454"/>
                <a:gd name="connsiteX55" fmla="*/ 400050 w 590550"/>
                <a:gd name="connsiteY55" fmla="*/ 354330 h 592454"/>
                <a:gd name="connsiteX56" fmla="*/ 401955 w 590550"/>
                <a:gd name="connsiteY56" fmla="*/ 363855 h 592454"/>
                <a:gd name="connsiteX57" fmla="*/ 347663 w 590550"/>
                <a:gd name="connsiteY57" fmla="*/ 363855 h 592454"/>
                <a:gd name="connsiteX58" fmla="*/ 428625 w 590550"/>
                <a:gd name="connsiteY58" fmla="*/ 286703 h 592454"/>
                <a:gd name="connsiteX59" fmla="*/ 509588 w 590550"/>
                <a:gd name="connsiteY59" fmla="*/ 363855 h 592454"/>
                <a:gd name="connsiteX60" fmla="*/ 455295 w 590550"/>
                <a:gd name="connsiteY60" fmla="*/ 363855 h 592454"/>
                <a:gd name="connsiteX61" fmla="*/ 428625 w 590550"/>
                <a:gd name="connsiteY61" fmla="*/ 260033 h 592454"/>
                <a:gd name="connsiteX62" fmla="*/ 320040 w 590550"/>
                <a:gd name="connsiteY62" fmla="*/ 363855 h 592454"/>
                <a:gd name="connsiteX63" fmla="*/ 290513 w 590550"/>
                <a:gd name="connsiteY63" fmla="*/ 363855 h 592454"/>
                <a:gd name="connsiteX64" fmla="*/ 428625 w 590550"/>
                <a:gd name="connsiteY64" fmla="*/ 234315 h 592454"/>
                <a:gd name="connsiteX65" fmla="*/ 566738 w 590550"/>
                <a:gd name="connsiteY65" fmla="*/ 363855 h 592454"/>
                <a:gd name="connsiteX66" fmla="*/ 537210 w 590550"/>
                <a:gd name="connsiteY66" fmla="*/ 363855 h 592454"/>
                <a:gd name="connsiteX67" fmla="*/ 428625 w 590550"/>
                <a:gd name="connsiteY67" fmla="*/ 260033 h 592454"/>
                <a:gd name="connsiteX68" fmla="*/ 152400 w 590550"/>
                <a:gd name="connsiteY68" fmla="*/ 130493 h 592454"/>
                <a:gd name="connsiteX69" fmla="*/ 257175 w 590550"/>
                <a:gd name="connsiteY69" fmla="*/ 60960 h 592454"/>
                <a:gd name="connsiteX70" fmla="*/ 361950 w 590550"/>
                <a:gd name="connsiteY70" fmla="*/ 130493 h 592454"/>
                <a:gd name="connsiteX71" fmla="*/ 361950 w 590550"/>
                <a:gd name="connsiteY71" fmla="*/ 192405 h 592454"/>
                <a:gd name="connsiteX72" fmla="*/ 295275 w 590550"/>
                <a:gd name="connsiteY72" fmla="*/ 192405 h 592454"/>
                <a:gd name="connsiteX73" fmla="*/ 295275 w 590550"/>
                <a:gd name="connsiteY73" fmla="*/ 116205 h 592454"/>
                <a:gd name="connsiteX74" fmla="*/ 219075 w 590550"/>
                <a:gd name="connsiteY74" fmla="*/ 116205 h 592454"/>
                <a:gd name="connsiteX75" fmla="*/ 219075 w 590550"/>
                <a:gd name="connsiteY75" fmla="*/ 192405 h 592454"/>
                <a:gd name="connsiteX76" fmla="*/ 152400 w 590550"/>
                <a:gd name="connsiteY76" fmla="*/ 192405 h 592454"/>
                <a:gd name="connsiteX77" fmla="*/ 152400 w 590550"/>
                <a:gd name="connsiteY77" fmla="*/ 130493 h 592454"/>
                <a:gd name="connsiteX78" fmla="*/ 152400 w 590550"/>
                <a:gd name="connsiteY78" fmla="*/ 211455 h 592454"/>
                <a:gd name="connsiteX79" fmla="*/ 171450 w 590550"/>
                <a:gd name="connsiteY79" fmla="*/ 211455 h 592454"/>
                <a:gd name="connsiteX80" fmla="*/ 171450 w 590550"/>
                <a:gd name="connsiteY80" fmla="*/ 230505 h 592454"/>
                <a:gd name="connsiteX81" fmla="*/ 152400 w 590550"/>
                <a:gd name="connsiteY81" fmla="*/ 230505 h 592454"/>
                <a:gd name="connsiteX82" fmla="*/ 152400 w 590550"/>
                <a:gd name="connsiteY82" fmla="*/ 211455 h 592454"/>
                <a:gd name="connsiteX83" fmla="*/ 190500 w 590550"/>
                <a:gd name="connsiteY83" fmla="*/ 211455 h 592454"/>
                <a:gd name="connsiteX84" fmla="*/ 209550 w 590550"/>
                <a:gd name="connsiteY84" fmla="*/ 211455 h 592454"/>
                <a:gd name="connsiteX85" fmla="*/ 209550 w 590550"/>
                <a:gd name="connsiteY85" fmla="*/ 230505 h 592454"/>
                <a:gd name="connsiteX86" fmla="*/ 190500 w 590550"/>
                <a:gd name="connsiteY86" fmla="*/ 230505 h 592454"/>
                <a:gd name="connsiteX87" fmla="*/ 190500 w 590550"/>
                <a:gd name="connsiteY87" fmla="*/ 211455 h 592454"/>
                <a:gd name="connsiteX88" fmla="*/ 276225 w 590550"/>
                <a:gd name="connsiteY88" fmla="*/ 192405 h 592454"/>
                <a:gd name="connsiteX89" fmla="*/ 238125 w 590550"/>
                <a:gd name="connsiteY89" fmla="*/ 192405 h 592454"/>
                <a:gd name="connsiteX90" fmla="*/ 238125 w 590550"/>
                <a:gd name="connsiteY90" fmla="*/ 135255 h 592454"/>
                <a:gd name="connsiteX91" fmla="*/ 276225 w 590550"/>
                <a:gd name="connsiteY91" fmla="*/ 135255 h 592454"/>
                <a:gd name="connsiteX92" fmla="*/ 276225 w 590550"/>
                <a:gd name="connsiteY92" fmla="*/ 192405 h 592454"/>
                <a:gd name="connsiteX93" fmla="*/ 228600 w 590550"/>
                <a:gd name="connsiteY93" fmla="*/ 211455 h 592454"/>
                <a:gd name="connsiteX94" fmla="*/ 247650 w 590550"/>
                <a:gd name="connsiteY94" fmla="*/ 211455 h 592454"/>
                <a:gd name="connsiteX95" fmla="*/ 247650 w 590550"/>
                <a:gd name="connsiteY95" fmla="*/ 230505 h 592454"/>
                <a:gd name="connsiteX96" fmla="*/ 228600 w 590550"/>
                <a:gd name="connsiteY96" fmla="*/ 230505 h 592454"/>
                <a:gd name="connsiteX97" fmla="*/ 228600 w 590550"/>
                <a:gd name="connsiteY97" fmla="*/ 211455 h 592454"/>
                <a:gd name="connsiteX98" fmla="*/ 266700 w 590550"/>
                <a:gd name="connsiteY98" fmla="*/ 211455 h 592454"/>
                <a:gd name="connsiteX99" fmla="*/ 285750 w 590550"/>
                <a:gd name="connsiteY99" fmla="*/ 211455 h 592454"/>
                <a:gd name="connsiteX100" fmla="*/ 285750 w 590550"/>
                <a:gd name="connsiteY100" fmla="*/ 230505 h 592454"/>
                <a:gd name="connsiteX101" fmla="*/ 266700 w 590550"/>
                <a:gd name="connsiteY101" fmla="*/ 230505 h 592454"/>
                <a:gd name="connsiteX102" fmla="*/ 266700 w 590550"/>
                <a:gd name="connsiteY102" fmla="*/ 211455 h 592454"/>
                <a:gd name="connsiteX103" fmla="*/ 304800 w 590550"/>
                <a:gd name="connsiteY103" fmla="*/ 211455 h 592454"/>
                <a:gd name="connsiteX104" fmla="*/ 323850 w 590550"/>
                <a:gd name="connsiteY104" fmla="*/ 211455 h 592454"/>
                <a:gd name="connsiteX105" fmla="*/ 323850 w 590550"/>
                <a:gd name="connsiteY105" fmla="*/ 230505 h 592454"/>
                <a:gd name="connsiteX106" fmla="*/ 304800 w 590550"/>
                <a:gd name="connsiteY106" fmla="*/ 230505 h 592454"/>
                <a:gd name="connsiteX107" fmla="*/ 304800 w 590550"/>
                <a:gd name="connsiteY107" fmla="*/ 211455 h 592454"/>
                <a:gd name="connsiteX108" fmla="*/ 342900 w 590550"/>
                <a:gd name="connsiteY108" fmla="*/ 211455 h 592454"/>
                <a:gd name="connsiteX109" fmla="*/ 361950 w 590550"/>
                <a:gd name="connsiteY109" fmla="*/ 211455 h 592454"/>
                <a:gd name="connsiteX110" fmla="*/ 361950 w 590550"/>
                <a:gd name="connsiteY110" fmla="*/ 230505 h 592454"/>
                <a:gd name="connsiteX111" fmla="*/ 342900 w 590550"/>
                <a:gd name="connsiteY111" fmla="*/ 230505 h 592454"/>
                <a:gd name="connsiteX112" fmla="*/ 342900 w 590550"/>
                <a:gd name="connsiteY112" fmla="*/ 211455 h 592454"/>
                <a:gd name="connsiteX113" fmla="*/ 142875 w 590550"/>
                <a:gd name="connsiteY113" fmla="*/ 249555 h 592454"/>
                <a:gd name="connsiteX114" fmla="*/ 371475 w 590550"/>
                <a:gd name="connsiteY114" fmla="*/ 249555 h 592454"/>
                <a:gd name="connsiteX115" fmla="*/ 379095 w 590550"/>
                <a:gd name="connsiteY115" fmla="*/ 254318 h 592454"/>
                <a:gd name="connsiteX116" fmla="*/ 363855 w 590550"/>
                <a:gd name="connsiteY116" fmla="*/ 268605 h 592454"/>
                <a:gd name="connsiteX117" fmla="*/ 133350 w 590550"/>
                <a:gd name="connsiteY117" fmla="*/ 268605 h 592454"/>
                <a:gd name="connsiteX118" fmla="*/ 133350 w 590550"/>
                <a:gd name="connsiteY118" fmla="*/ 259080 h 592454"/>
                <a:gd name="connsiteX119" fmla="*/ 142875 w 590550"/>
                <a:gd name="connsiteY119" fmla="*/ 249555 h 592454"/>
                <a:gd name="connsiteX120" fmla="*/ 499110 w 590550"/>
                <a:gd name="connsiteY120" fmla="*/ 192405 h 592454"/>
                <a:gd name="connsiteX121" fmla="*/ 556260 w 590550"/>
                <a:gd name="connsiteY121" fmla="*/ 306705 h 592454"/>
                <a:gd name="connsiteX122" fmla="*/ 534353 w 590550"/>
                <a:gd name="connsiteY122" fmla="*/ 306705 h 592454"/>
                <a:gd name="connsiteX123" fmla="*/ 428625 w 590550"/>
                <a:gd name="connsiteY123" fmla="*/ 207645 h 592454"/>
                <a:gd name="connsiteX124" fmla="*/ 393383 w 590550"/>
                <a:gd name="connsiteY124" fmla="*/ 240983 h 592454"/>
                <a:gd name="connsiteX125" fmla="*/ 381000 w 590550"/>
                <a:gd name="connsiteY125" fmla="*/ 232410 h 592454"/>
                <a:gd name="connsiteX126" fmla="*/ 381000 w 590550"/>
                <a:gd name="connsiteY126" fmla="*/ 192405 h 592454"/>
                <a:gd name="connsiteX127" fmla="*/ 499110 w 590550"/>
                <a:gd name="connsiteY127" fmla="*/ 192405 h 592454"/>
                <a:gd name="connsiteX128" fmla="*/ 133350 w 590550"/>
                <a:gd name="connsiteY128" fmla="*/ 104775 h 592454"/>
                <a:gd name="connsiteX129" fmla="*/ 135255 w 590550"/>
                <a:gd name="connsiteY129" fmla="*/ 100965 h 592454"/>
                <a:gd name="connsiteX130" fmla="*/ 257175 w 590550"/>
                <a:gd name="connsiteY130" fmla="*/ 22860 h 592454"/>
                <a:gd name="connsiteX131" fmla="*/ 379095 w 590550"/>
                <a:gd name="connsiteY131" fmla="*/ 100965 h 592454"/>
                <a:gd name="connsiteX132" fmla="*/ 381000 w 590550"/>
                <a:gd name="connsiteY132" fmla="*/ 104775 h 592454"/>
                <a:gd name="connsiteX133" fmla="*/ 381000 w 590550"/>
                <a:gd name="connsiteY133" fmla="*/ 110490 h 592454"/>
                <a:gd name="connsiteX134" fmla="*/ 373380 w 590550"/>
                <a:gd name="connsiteY134" fmla="*/ 114300 h 592454"/>
                <a:gd name="connsiteX135" fmla="*/ 257175 w 590550"/>
                <a:gd name="connsiteY135" fmla="*/ 38100 h 592454"/>
                <a:gd name="connsiteX136" fmla="*/ 140970 w 590550"/>
                <a:gd name="connsiteY136" fmla="*/ 115253 h 592454"/>
                <a:gd name="connsiteX137" fmla="*/ 133350 w 590550"/>
                <a:gd name="connsiteY137" fmla="*/ 111443 h 592454"/>
                <a:gd name="connsiteX138" fmla="*/ 133350 w 590550"/>
                <a:gd name="connsiteY138" fmla="*/ 104775 h 592454"/>
                <a:gd name="connsiteX139" fmla="*/ 91440 w 590550"/>
                <a:gd name="connsiteY139" fmla="*/ 192405 h 592454"/>
                <a:gd name="connsiteX140" fmla="*/ 133350 w 590550"/>
                <a:gd name="connsiteY140" fmla="*/ 192405 h 592454"/>
                <a:gd name="connsiteX141" fmla="*/ 133350 w 590550"/>
                <a:gd name="connsiteY141" fmla="*/ 232410 h 592454"/>
                <a:gd name="connsiteX142" fmla="*/ 114300 w 590550"/>
                <a:gd name="connsiteY142" fmla="*/ 259080 h 592454"/>
                <a:gd name="connsiteX143" fmla="*/ 114300 w 590550"/>
                <a:gd name="connsiteY143" fmla="*/ 287655 h 592454"/>
                <a:gd name="connsiteX144" fmla="*/ 343853 w 590550"/>
                <a:gd name="connsiteY144" fmla="*/ 287655 h 592454"/>
                <a:gd name="connsiteX145" fmla="*/ 323850 w 590550"/>
                <a:gd name="connsiteY145" fmla="*/ 306705 h 592454"/>
                <a:gd name="connsiteX146" fmla="*/ 34290 w 590550"/>
                <a:gd name="connsiteY146" fmla="*/ 306705 h 592454"/>
                <a:gd name="connsiteX147" fmla="*/ 91440 w 590550"/>
                <a:gd name="connsiteY147" fmla="*/ 192405 h 592454"/>
                <a:gd name="connsiteX148" fmla="*/ 57150 w 590550"/>
                <a:gd name="connsiteY148" fmla="*/ 325755 h 592454"/>
                <a:gd name="connsiteX149" fmla="*/ 302895 w 590550"/>
                <a:gd name="connsiteY149" fmla="*/ 325755 h 592454"/>
                <a:gd name="connsiteX150" fmla="*/ 266700 w 590550"/>
                <a:gd name="connsiteY150" fmla="*/ 360045 h 592454"/>
                <a:gd name="connsiteX151" fmla="*/ 266700 w 590550"/>
                <a:gd name="connsiteY151" fmla="*/ 382905 h 592454"/>
                <a:gd name="connsiteX152" fmla="*/ 285750 w 590550"/>
                <a:gd name="connsiteY152" fmla="*/ 382905 h 592454"/>
                <a:gd name="connsiteX153" fmla="*/ 285750 w 590550"/>
                <a:gd name="connsiteY153" fmla="*/ 535305 h 592454"/>
                <a:gd name="connsiteX154" fmla="*/ 57150 w 590550"/>
                <a:gd name="connsiteY154" fmla="*/ 535305 h 592454"/>
                <a:gd name="connsiteX155" fmla="*/ 57150 w 590550"/>
                <a:gd name="connsiteY155" fmla="*/ 325755 h 592454"/>
                <a:gd name="connsiteX156" fmla="*/ 571500 w 590550"/>
                <a:gd name="connsiteY156" fmla="*/ 573405 h 592454"/>
                <a:gd name="connsiteX157" fmla="*/ 19050 w 590550"/>
                <a:gd name="connsiteY157" fmla="*/ 573405 h 592454"/>
                <a:gd name="connsiteX158" fmla="*/ 19050 w 590550"/>
                <a:gd name="connsiteY158" fmla="*/ 563880 h 592454"/>
                <a:gd name="connsiteX159" fmla="*/ 28575 w 590550"/>
                <a:gd name="connsiteY159" fmla="*/ 554355 h 592454"/>
                <a:gd name="connsiteX160" fmla="*/ 561975 w 590550"/>
                <a:gd name="connsiteY160" fmla="*/ 554355 h 592454"/>
                <a:gd name="connsiteX161" fmla="*/ 571500 w 590550"/>
                <a:gd name="connsiteY161" fmla="*/ 563880 h 592454"/>
                <a:gd name="connsiteX162" fmla="*/ 571500 w 590550"/>
                <a:gd name="connsiteY162" fmla="*/ 573405 h 592454"/>
                <a:gd name="connsiteX163" fmla="*/ 552450 w 590550"/>
                <a:gd name="connsiteY163" fmla="*/ 535305 h 592454"/>
                <a:gd name="connsiteX164" fmla="*/ 533400 w 590550"/>
                <a:gd name="connsiteY164" fmla="*/ 535305 h 592454"/>
                <a:gd name="connsiteX165" fmla="*/ 533400 w 590550"/>
                <a:gd name="connsiteY165" fmla="*/ 382905 h 592454"/>
                <a:gd name="connsiteX166" fmla="*/ 552450 w 590550"/>
                <a:gd name="connsiteY166" fmla="*/ 382905 h 592454"/>
                <a:gd name="connsiteX167" fmla="*/ 552450 w 590550"/>
                <a:gd name="connsiteY167" fmla="*/ 535305 h 59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590550" h="592454">
                  <a:moveTo>
                    <a:pt x="590550" y="382905"/>
                  </a:moveTo>
                  <a:lnTo>
                    <a:pt x="590550" y="360045"/>
                  </a:lnTo>
                  <a:lnTo>
                    <a:pt x="554355" y="325755"/>
                  </a:lnTo>
                  <a:lnTo>
                    <a:pt x="586740" y="325755"/>
                  </a:lnTo>
                  <a:lnTo>
                    <a:pt x="510540" y="173355"/>
                  </a:lnTo>
                  <a:lnTo>
                    <a:pt x="381000" y="173355"/>
                  </a:lnTo>
                  <a:lnTo>
                    <a:pt x="381000" y="134303"/>
                  </a:lnTo>
                  <a:cubicBezTo>
                    <a:pt x="391478" y="132398"/>
                    <a:pt x="400050" y="121920"/>
                    <a:pt x="400050" y="110490"/>
                  </a:cubicBezTo>
                  <a:lnTo>
                    <a:pt x="400050" y="104775"/>
                  </a:lnTo>
                  <a:cubicBezTo>
                    <a:pt x="400050" y="96203"/>
                    <a:pt x="396240" y="88583"/>
                    <a:pt x="388620" y="84773"/>
                  </a:cubicBezTo>
                  <a:lnTo>
                    <a:pt x="257175" y="0"/>
                  </a:lnTo>
                  <a:lnTo>
                    <a:pt x="125730" y="84773"/>
                  </a:lnTo>
                  <a:cubicBezTo>
                    <a:pt x="118110" y="89535"/>
                    <a:pt x="114300" y="97155"/>
                    <a:pt x="114300" y="104775"/>
                  </a:cubicBezTo>
                  <a:lnTo>
                    <a:pt x="114300" y="110490"/>
                  </a:lnTo>
                  <a:cubicBezTo>
                    <a:pt x="114300" y="121920"/>
                    <a:pt x="122873" y="131445"/>
                    <a:pt x="133350" y="134303"/>
                  </a:cubicBezTo>
                  <a:lnTo>
                    <a:pt x="133350" y="173355"/>
                  </a:lnTo>
                  <a:lnTo>
                    <a:pt x="80010" y="173355"/>
                  </a:lnTo>
                  <a:lnTo>
                    <a:pt x="3810" y="325755"/>
                  </a:lnTo>
                  <a:lnTo>
                    <a:pt x="38100" y="325755"/>
                  </a:lnTo>
                  <a:lnTo>
                    <a:pt x="38100" y="535305"/>
                  </a:lnTo>
                  <a:lnTo>
                    <a:pt x="28575" y="535305"/>
                  </a:lnTo>
                  <a:cubicBezTo>
                    <a:pt x="12383" y="535305"/>
                    <a:pt x="0" y="547688"/>
                    <a:pt x="0" y="563880"/>
                  </a:cubicBezTo>
                  <a:lnTo>
                    <a:pt x="0" y="592455"/>
                  </a:lnTo>
                  <a:lnTo>
                    <a:pt x="590550" y="592455"/>
                  </a:lnTo>
                  <a:lnTo>
                    <a:pt x="590550" y="563880"/>
                  </a:lnTo>
                  <a:cubicBezTo>
                    <a:pt x="590550" y="551498"/>
                    <a:pt x="582930" y="541020"/>
                    <a:pt x="571500" y="537210"/>
                  </a:cubicBezTo>
                  <a:lnTo>
                    <a:pt x="571500" y="382905"/>
                  </a:lnTo>
                  <a:lnTo>
                    <a:pt x="590550" y="382905"/>
                  </a:lnTo>
                  <a:close/>
                  <a:moveTo>
                    <a:pt x="476250" y="535305"/>
                  </a:moveTo>
                  <a:lnTo>
                    <a:pt x="476250" y="421005"/>
                  </a:lnTo>
                  <a:lnTo>
                    <a:pt x="381000" y="421005"/>
                  </a:lnTo>
                  <a:lnTo>
                    <a:pt x="381000" y="535305"/>
                  </a:lnTo>
                  <a:lnTo>
                    <a:pt x="342900" y="535305"/>
                  </a:lnTo>
                  <a:lnTo>
                    <a:pt x="342900" y="382905"/>
                  </a:lnTo>
                  <a:lnTo>
                    <a:pt x="514350" y="382905"/>
                  </a:lnTo>
                  <a:lnTo>
                    <a:pt x="514350" y="535305"/>
                  </a:lnTo>
                  <a:lnTo>
                    <a:pt x="476250" y="535305"/>
                  </a:lnTo>
                  <a:close/>
                  <a:moveTo>
                    <a:pt x="457200" y="535305"/>
                  </a:moveTo>
                  <a:lnTo>
                    <a:pt x="400050" y="535305"/>
                  </a:lnTo>
                  <a:lnTo>
                    <a:pt x="400050" y="440055"/>
                  </a:lnTo>
                  <a:lnTo>
                    <a:pt x="457200" y="440055"/>
                  </a:lnTo>
                  <a:lnTo>
                    <a:pt x="457200" y="535305"/>
                  </a:lnTo>
                  <a:close/>
                  <a:moveTo>
                    <a:pt x="323850" y="535305"/>
                  </a:moveTo>
                  <a:lnTo>
                    <a:pt x="304800" y="535305"/>
                  </a:lnTo>
                  <a:lnTo>
                    <a:pt x="304800" y="382905"/>
                  </a:lnTo>
                  <a:lnTo>
                    <a:pt x="323850" y="382905"/>
                  </a:lnTo>
                  <a:lnTo>
                    <a:pt x="323850" y="535305"/>
                  </a:lnTo>
                  <a:close/>
                  <a:moveTo>
                    <a:pt x="419100" y="354330"/>
                  </a:moveTo>
                  <a:cubicBezTo>
                    <a:pt x="419100" y="348615"/>
                    <a:pt x="422910" y="344805"/>
                    <a:pt x="428625" y="344805"/>
                  </a:cubicBezTo>
                  <a:cubicBezTo>
                    <a:pt x="434340" y="344805"/>
                    <a:pt x="438150" y="348615"/>
                    <a:pt x="438150" y="354330"/>
                  </a:cubicBezTo>
                  <a:cubicBezTo>
                    <a:pt x="438150" y="360045"/>
                    <a:pt x="434340" y="363855"/>
                    <a:pt x="428625" y="363855"/>
                  </a:cubicBezTo>
                  <a:cubicBezTo>
                    <a:pt x="422910" y="363855"/>
                    <a:pt x="419100" y="360045"/>
                    <a:pt x="419100" y="354330"/>
                  </a:cubicBezTo>
                  <a:close/>
                  <a:moveTo>
                    <a:pt x="455295" y="363855"/>
                  </a:moveTo>
                  <a:cubicBezTo>
                    <a:pt x="456248" y="360998"/>
                    <a:pt x="457200" y="358140"/>
                    <a:pt x="457200" y="354330"/>
                  </a:cubicBezTo>
                  <a:cubicBezTo>
                    <a:pt x="457200" y="338138"/>
                    <a:pt x="444818" y="325755"/>
                    <a:pt x="428625" y="325755"/>
                  </a:cubicBezTo>
                  <a:cubicBezTo>
                    <a:pt x="412433" y="325755"/>
                    <a:pt x="400050" y="338138"/>
                    <a:pt x="400050" y="354330"/>
                  </a:cubicBezTo>
                  <a:cubicBezTo>
                    <a:pt x="400050" y="358140"/>
                    <a:pt x="401003" y="360998"/>
                    <a:pt x="401955" y="363855"/>
                  </a:cubicBezTo>
                  <a:lnTo>
                    <a:pt x="347663" y="363855"/>
                  </a:lnTo>
                  <a:lnTo>
                    <a:pt x="428625" y="286703"/>
                  </a:lnTo>
                  <a:lnTo>
                    <a:pt x="509588" y="363855"/>
                  </a:lnTo>
                  <a:lnTo>
                    <a:pt x="455295" y="363855"/>
                  </a:lnTo>
                  <a:close/>
                  <a:moveTo>
                    <a:pt x="428625" y="260033"/>
                  </a:moveTo>
                  <a:lnTo>
                    <a:pt x="320040" y="363855"/>
                  </a:lnTo>
                  <a:lnTo>
                    <a:pt x="290513" y="363855"/>
                  </a:lnTo>
                  <a:lnTo>
                    <a:pt x="428625" y="234315"/>
                  </a:lnTo>
                  <a:lnTo>
                    <a:pt x="566738" y="363855"/>
                  </a:lnTo>
                  <a:lnTo>
                    <a:pt x="537210" y="363855"/>
                  </a:lnTo>
                  <a:lnTo>
                    <a:pt x="428625" y="260033"/>
                  </a:lnTo>
                  <a:close/>
                  <a:moveTo>
                    <a:pt x="152400" y="130493"/>
                  </a:moveTo>
                  <a:lnTo>
                    <a:pt x="257175" y="60960"/>
                  </a:lnTo>
                  <a:lnTo>
                    <a:pt x="361950" y="130493"/>
                  </a:lnTo>
                  <a:lnTo>
                    <a:pt x="361950" y="192405"/>
                  </a:lnTo>
                  <a:lnTo>
                    <a:pt x="295275" y="192405"/>
                  </a:lnTo>
                  <a:lnTo>
                    <a:pt x="295275" y="116205"/>
                  </a:lnTo>
                  <a:lnTo>
                    <a:pt x="219075" y="116205"/>
                  </a:lnTo>
                  <a:lnTo>
                    <a:pt x="219075" y="192405"/>
                  </a:lnTo>
                  <a:lnTo>
                    <a:pt x="152400" y="192405"/>
                  </a:lnTo>
                  <a:lnTo>
                    <a:pt x="152400" y="130493"/>
                  </a:lnTo>
                  <a:close/>
                  <a:moveTo>
                    <a:pt x="152400" y="211455"/>
                  </a:moveTo>
                  <a:lnTo>
                    <a:pt x="171450" y="211455"/>
                  </a:lnTo>
                  <a:lnTo>
                    <a:pt x="171450" y="230505"/>
                  </a:lnTo>
                  <a:lnTo>
                    <a:pt x="152400" y="230505"/>
                  </a:lnTo>
                  <a:lnTo>
                    <a:pt x="152400" y="211455"/>
                  </a:lnTo>
                  <a:close/>
                  <a:moveTo>
                    <a:pt x="190500" y="211455"/>
                  </a:moveTo>
                  <a:lnTo>
                    <a:pt x="209550" y="211455"/>
                  </a:lnTo>
                  <a:lnTo>
                    <a:pt x="209550" y="230505"/>
                  </a:lnTo>
                  <a:lnTo>
                    <a:pt x="190500" y="230505"/>
                  </a:lnTo>
                  <a:lnTo>
                    <a:pt x="190500" y="211455"/>
                  </a:lnTo>
                  <a:close/>
                  <a:moveTo>
                    <a:pt x="276225" y="192405"/>
                  </a:moveTo>
                  <a:lnTo>
                    <a:pt x="238125" y="192405"/>
                  </a:lnTo>
                  <a:lnTo>
                    <a:pt x="238125" y="135255"/>
                  </a:lnTo>
                  <a:lnTo>
                    <a:pt x="276225" y="135255"/>
                  </a:lnTo>
                  <a:lnTo>
                    <a:pt x="276225" y="192405"/>
                  </a:lnTo>
                  <a:close/>
                  <a:moveTo>
                    <a:pt x="228600" y="211455"/>
                  </a:moveTo>
                  <a:lnTo>
                    <a:pt x="247650" y="211455"/>
                  </a:lnTo>
                  <a:lnTo>
                    <a:pt x="247650" y="230505"/>
                  </a:lnTo>
                  <a:lnTo>
                    <a:pt x="228600" y="230505"/>
                  </a:lnTo>
                  <a:lnTo>
                    <a:pt x="228600" y="211455"/>
                  </a:lnTo>
                  <a:close/>
                  <a:moveTo>
                    <a:pt x="266700" y="211455"/>
                  </a:moveTo>
                  <a:lnTo>
                    <a:pt x="285750" y="211455"/>
                  </a:lnTo>
                  <a:lnTo>
                    <a:pt x="285750" y="230505"/>
                  </a:lnTo>
                  <a:lnTo>
                    <a:pt x="266700" y="230505"/>
                  </a:lnTo>
                  <a:lnTo>
                    <a:pt x="266700" y="211455"/>
                  </a:lnTo>
                  <a:close/>
                  <a:moveTo>
                    <a:pt x="304800" y="211455"/>
                  </a:moveTo>
                  <a:lnTo>
                    <a:pt x="323850" y="211455"/>
                  </a:lnTo>
                  <a:lnTo>
                    <a:pt x="323850" y="230505"/>
                  </a:lnTo>
                  <a:lnTo>
                    <a:pt x="304800" y="230505"/>
                  </a:lnTo>
                  <a:lnTo>
                    <a:pt x="304800" y="211455"/>
                  </a:lnTo>
                  <a:close/>
                  <a:moveTo>
                    <a:pt x="342900" y="211455"/>
                  </a:moveTo>
                  <a:lnTo>
                    <a:pt x="361950" y="211455"/>
                  </a:lnTo>
                  <a:lnTo>
                    <a:pt x="361950" y="230505"/>
                  </a:lnTo>
                  <a:lnTo>
                    <a:pt x="342900" y="230505"/>
                  </a:lnTo>
                  <a:lnTo>
                    <a:pt x="342900" y="211455"/>
                  </a:lnTo>
                  <a:close/>
                  <a:moveTo>
                    <a:pt x="142875" y="249555"/>
                  </a:moveTo>
                  <a:lnTo>
                    <a:pt x="371475" y="249555"/>
                  </a:lnTo>
                  <a:cubicBezTo>
                    <a:pt x="375285" y="249555"/>
                    <a:pt x="378143" y="251460"/>
                    <a:pt x="379095" y="254318"/>
                  </a:cubicBezTo>
                  <a:lnTo>
                    <a:pt x="363855" y="268605"/>
                  </a:lnTo>
                  <a:lnTo>
                    <a:pt x="133350" y="268605"/>
                  </a:lnTo>
                  <a:lnTo>
                    <a:pt x="133350" y="259080"/>
                  </a:lnTo>
                  <a:cubicBezTo>
                    <a:pt x="133350" y="253365"/>
                    <a:pt x="137160" y="249555"/>
                    <a:pt x="142875" y="249555"/>
                  </a:cubicBezTo>
                  <a:close/>
                  <a:moveTo>
                    <a:pt x="499110" y="192405"/>
                  </a:moveTo>
                  <a:lnTo>
                    <a:pt x="556260" y="306705"/>
                  </a:lnTo>
                  <a:lnTo>
                    <a:pt x="534353" y="306705"/>
                  </a:lnTo>
                  <a:lnTo>
                    <a:pt x="428625" y="207645"/>
                  </a:lnTo>
                  <a:lnTo>
                    <a:pt x="393383" y="240983"/>
                  </a:lnTo>
                  <a:cubicBezTo>
                    <a:pt x="390525" y="237173"/>
                    <a:pt x="385763" y="234315"/>
                    <a:pt x="381000" y="232410"/>
                  </a:cubicBezTo>
                  <a:lnTo>
                    <a:pt x="381000" y="192405"/>
                  </a:lnTo>
                  <a:lnTo>
                    <a:pt x="499110" y="192405"/>
                  </a:lnTo>
                  <a:close/>
                  <a:moveTo>
                    <a:pt x="133350" y="104775"/>
                  </a:moveTo>
                  <a:cubicBezTo>
                    <a:pt x="133350" y="102870"/>
                    <a:pt x="134303" y="100965"/>
                    <a:pt x="135255" y="100965"/>
                  </a:cubicBezTo>
                  <a:lnTo>
                    <a:pt x="257175" y="22860"/>
                  </a:lnTo>
                  <a:lnTo>
                    <a:pt x="379095" y="100965"/>
                  </a:lnTo>
                  <a:cubicBezTo>
                    <a:pt x="381000" y="101918"/>
                    <a:pt x="381000" y="103823"/>
                    <a:pt x="381000" y="104775"/>
                  </a:cubicBezTo>
                  <a:lnTo>
                    <a:pt x="381000" y="110490"/>
                  </a:lnTo>
                  <a:cubicBezTo>
                    <a:pt x="381000" y="114300"/>
                    <a:pt x="376238" y="117158"/>
                    <a:pt x="373380" y="114300"/>
                  </a:cubicBezTo>
                  <a:lnTo>
                    <a:pt x="257175" y="38100"/>
                  </a:lnTo>
                  <a:lnTo>
                    <a:pt x="140970" y="115253"/>
                  </a:lnTo>
                  <a:cubicBezTo>
                    <a:pt x="138113" y="117158"/>
                    <a:pt x="133350" y="115253"/>
                    <a:pt x="133350" y="111443"/>
                  </a:cubicBezTo>
                  <a:lnTo>
                    <a:pt x="133350" y="104775"/>
                  </a:lnTo>
                  <a:close/>
                  <a:moveTo>
                    <a:pt x="91440" y="192405"/>
                  </a:moveTo>
                  <a:lnTo>
                    <a:pt x="133350" y="192405"/>
                  </a:lnTo>
                  <a:lnTo>
                    <a:pt x="133350" y="232410"/>
                  </a:lnTo>
                  <a:cubicBezTo>
                    <a:pt x="121920" y="236220"/>
                    <a:pt x="114300" y="246698"/>
                    <a:pt x="114300" y="259080"/>
                  </a:cubicBezTo>
                  <a:lnTo>
                    <a:pt x="114300" y="287655"/>
                  </a:lnTo>
                  <a:lnTo>
                    <a:pt x="343853" y="287655"/>
                  </a:lnTo>
                  <a:lnTo>
                    <a:pt x="323850" y="306705"/>
                  </a:lnTo>
                  <a:lnTo>
                    <a:pt x="34290" y="306705"/>
                  </a:lnTo>
                  <a:lnTo>
                    <a:pt x="91440" y="192405"/>
                  </a:lnTo>
                  <a:close/>
                  <a:moveTo>
                    <a:pt x="57150" y="325755"/>
                  </a:moveTo>
                  <a:lnTo>
                    <a:pt x="302895" y="325755"/>
                  </a:lnTo>
                  <a:lnTo>
                    <a:pt x="266700" y="360045"/>
                  </a:lnTo>
                  <a:lnTo>
                    <a:pt x="266700" y="382905"/>
                  </a:lnTo>
                  <a:lnTo>
                    <a:pt x="285750" y="382905"/>
                  </a:lnTo>
                  <a:lnTo>
                    <a:pt x="285750" y="535305"/>
                  </a:lnTo>
                  <a:lnTo>
                    <a:pt x="57150" y="535305"/>
                  </a:lnTo>
                  <a:lnTo>
                    <a:pt x="57150" y="325755"/>
                  </a:lnTo>
                  <a:close/>
                  <a:moveTo>
                    <a:pt x="571500" y="573405"/>
                  </a:moveTo>
                  <a:lnTo>
                    <a:pt x="19050" y="573405"/>
                  </a:lnTo>
                  <a:lnTo>
                    <a:pt x="19050" y="563880"/>
                  </a:lnTo>
                  <a:cubicBezTo>
                    <a:pt x="19050" y="558165"/>
                    <a:pt x="22860" y="554355"/>
                    <a:pt x="28575" y="554355"/>
                  </a:cubicBezTo>
                  <a:lnTo>
                    <a:pt x="561975" y="554355"/>
                  </a:lnTo>
                  <a:cubicBezTo>
                    <a:pt x="567690" y="554355"/>
                    <a:pt x="571500" y="558165"/>
                    <a:pt x="571500" y="563880"/>
                  </a:cubicBezTo>
                  <a:lnTo>
                    <a:pt x="571500" y="573405"/>
                  </a:lnTo>
                  <a:close/>
                  <a:moveTo>
                    <a:pt x="552450" y="535305"/>
                  </a:moveTo>
                  <a:lnTo>
                    <a:pt x="533400" y="535305"/>
                  </a:lnTo>
                  <a:lnTo>
                    <a:pt x="533400" y="382905"/>
                  </a:lnTo>
                  <a:lnTo>
                    <a:pt x="552450" y="382905"/>
                  </a:lnTo>
                  <a:lnTo>
                    <a:pt x="552450" y="535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CE37D6A-B757-48A3-A174-288F1CA9CD04}"/>
                </a:ext>
              </a:extLst>
            </p:cNvPr>
            <p:cNvSpPr/>
            <p:nvPr/>
          </p:nvSpPr>
          <p:spPr>
            <a:xfrm>
              <a:off x="10883815" y="2309369"/>
              <a:ext cx="95250" cy="76200"/>
            </a:xfrm>
            <a:custGeom>
              <a:avLst/>
              <a:gdLst>
                <a:gd name="connsiteX0" fmla="*/ 95250 w 95250"/>
                <a:gd name="connsiteY0" fmla="*/ 0 h 76200"/>
                <a:gd name="connsiteX1" fmla="*/ 0 w 95250"/>
                <a:gd name="connsiteY1" fmla="*/ 0 h 76200"/>
                <a:gd name="connsiteX2" fmla="*/ 0 w 95250"/>
                <a:gd name="connsiteY2" fmla="*/ 76200 h 76200"/>
                <a:gd name="connsiteX3" fmla="*/ 95250 w 95250"/>
                <a:gd name="connsiteY3" fmla="*/ 76200 h 76200"/>
                <a:gd name="connsiteX4" fmla="*/ 95250 w 95250"/>
                <a:gd name="connsiteY4" fmla="*/ 0 h 76200"/>
                <a:gd name="connsiteX5" fmla="*/ 19050 w 95250"/>
                <a:gd name="connsiteY5" fmla="*/ 19050 h 76200"/>
                <a:gd name="connsiteX6" fmla="*/ 38100 w 95250"/>
                <a:gd name="connsiteY6" fmla="*/ 19050 h 76200"/>
                <a:gd name="connsiteX7" fmla="*/ 38100 w 95250"/>
                <a:gd name="connsiteY7" fmla="*/ 57150 h 76200"/>
                <a:gd name="connsiteX8" fmla="*/ 19050 w 95250"/>
                <a:gd name="connsiteY8" fmla="*/ 57150 h 76200"/>
                <a:gd name="connsiteX9" fmla="*/ 19050 w 95250"/>
                <a:gd name="connsiteY9" fmla="*/ 19050 h 76200"/>
                <a:gd name="connsiteX10" fmla="*/ 76200 w 95250"/>
                <a:gd name="connsiteY10" fmla="*/ 57150 h 76200"/>
                <a:gd name="connsiteX11" fmla="*/ 57150 w 95250"/>
                <a:gd name="connsiteY11" fmla="*/ 57150 h 76200"/>
                <a:gd name="connsiteX12" fmla="*/ 57150 w 95250"/>
                <a:gd name="connsiteY12" fmla="*/ 19050 h 76200"/>
                <a:gd name="connsiteX13" fmla="*/ 76200 w 95250"/>
                <a:gd name="connsiteY13" fmla="*/ 19050 h 76200"/>
                <a:gd name="connsiteX14" fmla="*/ 76200 w 95250"/>
                <a:gd name="connsiteY14" fmla="*/ 571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76200">
                  <a:moveTo>
                    <a:pt x="9525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5250" y="76200"/>
                  </a:lnTo>
                  <a:lnTo>
                    <a:pt x="95250" y="0"/>
                  </a:lnTo>
                  <a:close/>
                  <a:moveTo>
                    <a:pt x="19050" y="19050"/>
                  </a:moveTo>
                  <a:lnTo>
                    <a:pt x="38100" y="19050"/>
                  </a:lnTo>
                  <a:lnTo>
                    <a:pt x="38100" y="57150"/>
                  </a:lnTo>
                  <a:lnTo>
                    <a:pt x="19050" y="57150"/>
                  </a:lnTo>
                  <a:lnTo>
                    <a:pt x="19050" y="19050"/>
                  </a:lnTo>
                  <a:close/>
                  <a:moveTo>
                    <a:pt x="76200" y="57150"/>
                  </a:moveTo>
                  <a:lnTo>
                    <a:pt x="57150" y="57150"/>
                  </a:lnTo>
                  <a:lnTo>
                    <a:pt x="57150" y="19050"/>
                  </a:lnTo>
                  <a:lnTo>
                    <a:pt x="76200" y="19050"/>
                  </a:lnTo>
                  <a:lnTo>
                    <a:pt x="7620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2668A7-A032-4BDF-980B-D132331BDD95}"/>
                </a:ext>
              </a:extLst>
            </p:cNvPr>
            <p:cNvSpPr/>
            <p:nvPr/>
          </p:nvSpPr>
          <p:spPr>
            <a:xfrm>
              <a:off x="10979065" y="2404619"/>
              <a:ext cx="95250" cy="76200"/>
            </a:xfrm>
            <a:custGeom>
              <a:avLst/>
              <a:gdLst>
                <a:gd name="connsiteX0" fmla="*/ 0 w 95250"/>
                <a:gd name="connsiteY0" fmla="*/ 76200 h 76200"/>
                <a:gd name="connsiteX1" fmla="*/ 95250 w 95250"/>
                <a:gd name="connsiteY1" fmla="*/ 76200 h 76200"/>
                <a:gd name="connsiteX2" fmla="*/ 95250 w 95250"/>
                <a:gd name="connsiteY2" fmla="*/ 0 h 76200"/>
                <a:gd name="connsiteX3" fmla="*/ 0 w 95250"/>
                <a:gd name="connsiteY3" fmla="*/ 0 h 76200"/>
                <a:gd name="connsiteX4" fmla="*/ 0 w 95250"/>
                <a:gd name="connsiteY4" fmla="*/ 76200 h 76200"/>
                <a:gd name="connsiteX5" fmla="*/ 76200 w 95250"/>
                <a:gd name="connsiteY5" fmla="*/ 57150 h 76200"/>
                <a:gd name="connsiteX6" fmla="*/ 57150 w 95250"/>
                <a:gd name="connsiteY6" fmla="*/ 57150 h 76200"/>
                <a:gd name="connsiteX7" fmla="*/ 57150 w 95250"/>
                <a:gd name="connsiteY7" fmla="*/ 19050 h 76200"/>
                <a:gd name="connsiteX8" fmla="*/ 76200 w 95250"/>
                <a:gd name="connsiteY8" fmla="*/ 19050 h 76200"/>
                <a:gd name="connsiteX9" fmla="*/ 76200 w 95250"/>
                <a:gd name="connsiteY9" fmla="*/ 57150 h 76200"/>
                <a:gd name="connsiteX10" fmla="*/ 19050 w 95250"/>
                <a:gd name="connsiteY10" fmla="*/ 19050 h 76200"/>
                <a:gd name="connsiteX11" fmla="*/ 38100 w 95250"/>
                <a:gd name="connsiteY11" fmla="*/ 19050 h 76200"/>
                <a:gd name="connsiteX12" fmla="*/ 38100 w 95250"/>
                <a:gd name="connsiteY12" fmla="*/ 57150 h 76200"/>
                <a:gd name="connsiteX13" fmla="*/ 19050 w 95250"/>
                <a:gd name="connsiteY13" fmla="*/ 57150 h 76200"/>
                <a:gd name="connsiteX14" fmla="*/ 19050 w 95250"/>
                <a:gd name="connsiteY14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76200">
                  <a:moveTo>
                    <a:pt x="0" y="76200"/>
                  </a:moveTo>
                  <a:lnTo>
                    <a:pt x="95250" y="76200"/>
                  </a:lnTo>
                  <a:lnTo>
                    <a:pt x="95250" y="0"/>
                  </a:lnTo>
                  <a:lnTo>
                    <a:pt x="0" y="0"/>
                  </a:lnTo>
                  <a:lnTo>
                    <a:pt x="0" y="76200"/>
                  </a:lnTo>
                  <a:close/>
                  <a:moveTo>
                    <a:pt x="76200" y="57150"/>
                  </a:moveTo>
                  <a:lnTo>
                    <a:pt x="57150" y="57150"/>
                  </a:lnTo>
                  <a:lnTo>
                    <a:pt x="57150" y="19050"/>
                  </a:lnTo>
                  <a:lnTo>
                    <a:pt x="76200" y="19050"/>
                  </a:lnTo>
                  <a:lnTo>
                    <a:pt x="76200" y="57150"/>
                  </a:lnTo>
                  <a:close/>
                  <a:moveTo>
                    <a:pt x="19050" y="19050"/>
                  </a:moveTo>
                  <a:lnTo>
                    <a:pt x="38100" y="19050"/>
                  </a:lnTo>
                  <a:lnTo>
                    <a:pt x="38100" y="57150"/>
                  </a:lnTo>
                  <a:lnTo>
                    <a:pt x="19050" y="57150"/>
                  </a:lnTo>
                  <a:lnTo>
                    <a:pt x="1905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9064BB7-15B2-46D1-8607-DC625B5E5055}"/>
              </a:ext>
            </a:extLst>
          </p:cNvPr>
          <p:cNvSpPr/>
          <p:nvPr/>
        </p:nvSpPr>
        <p:spPr>
          <a:xfrm>
            <a:off x="4518158" y="2077859"/>
            <a:ext cx="3220965" cy="3158111"/>
          </a:xfrm>
          <a:prstGeom prst="roundRect">
            <a:avLst>
              <a:gd name="adj" fmla="val 8878"/>
            </a:avLst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DD38C8-1ADC-4B92-B98B-078BDC34B812}"/>
              </a:ext>
            </a:extLst>
          </p:cNvPr>
          <p:cNvSpPr txBox="1"/>
          <p:nvPr/>
        </p:nvSpPr>
        <p:spPr>
          <a:xfrm>
            <a:off x="4668065" y="2768770"/>
            <a:ext cx="3010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2EDEB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Student</a:t>
            </a:r>
          </a:p>
          <a:p>
            <a:r>
              <a:rPr lang="en-GB">
                <a:solidFill>
                  <a:srgbClr val="2EDEB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Castle</a:t>
            </a:r>
          </a:p>
          <a:p>
            <a:endParaRPr lang="en-GB" sz="1200">
              <a:solidFill>
                <a:schemeClr val="bg1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  <a:p>
            <a:r>
              <a:rPr lang="en-GB" sz="1200">
                <a:solidFill>
                  <a:schemeClr val="bg1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Perfectly located in the heart of Oxford, the Student Castle residence is a newly built student residence with excellent facilities such as a fully equipped gym open 24/7 and private study spaces.</a:t>
            </a:r>
          </a:p>
          <a:p>
            <a:r>
              <a:rPr lang="en-GB" sz="1200">
                <a:solidFill>
                  <a:schemeClr val="bg1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 </a:t>
            </a:r>
          </a:p>
          <a:p>
            <a:pPr algn="ctr"/>
            <a:r>
              <a:rPr lang="en-GB" sz="1200" b="1">
                <a:ln w="9525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</a:rPr>
              <a:t>From £290 per week </a:t>
            </a:r>
          </a:p>
        </p:txBody>
      </p:sp>
      <p:grpSp>
        <p:nvGrpSpPr>
          <p:cNvPr id="39" name="Graphic 37">
            <a:extLst>
              <a:ext uri="{FF2B5EF4-FFF2-40B4-BE49-F238E27FC236}">
                <a16:creationId xmlns:a16="http://schemas.microsoft.com/office/drawing/2014/main" id="{999638BE-B288-4781-8C0A-D638B70F7B5F}"/>
              </a:ext>
            </a:extLst>
          </p:cNvPr>
          <p:cNvGrpSpPr/>
          <p:nvPr/>
        </p:nvGrpSpPr>
        <p:grpSpPr>
          <a:xfrm>
            <a:off x="6937101" y="2313023"/>
            <a:ext cx="545539" cy="545539"/>
            <a:chOff x="12250486" y="-123318"/>
            <a:chExt cx="1658348" cy="1658348"/>
          </a:xfrm>
          <a:solidFill>
            <a:srgbClr val="FFFFFF"/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CDDC383-D491-4774-8019-08CF8B5543AE}"/>
                </a:ext>
              </a:extLst>
            </p:cNvPr>
            <p:cNvSpPr/>
            <p:nvPr/>
          </p:nvSpPr>
          <p:spPr>
            <a:xfrm>
              <a:off x="12410971" y="90662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8BB0DBE-78C3-4F32-AE86-F1CDBD73FB2E}"/>
                </a:ext>
              </a:extLst>
            </p:cNvPr>
            <p:cNvSpPr/>
            <p:nvPr/>
          </p:nvSpPr>
          <p:spPr>
            <a:xfrm>
              <a:off x="12678447" y="90662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97BC034-4B26-4745-8514-420D6B68C5A6}"/>
                </a:ext>
              </a:extLst>
            </p:cNvPr>
            <p:cNvSpPr/>
            <p:nvPr/>
          </p:nvSpPr>
          <p:spPr>
            <a:xfrm>
              <a:off x="12410971" y="358138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EBF3C3E-7DA0-470A-B849-7636DDD0765F}"/>
                </a:ext>
              </a:extLst>
            </p:cNvPr>
            <p:cNvSpPr/>
            <p:nvPr/>
          </p:nvSpPr>
          <p:spPr>
            <a:xfrm>
              <a:off x="12678447" y="358138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560B13F-51A0-4838-8888-546387490AE7}"/>
                </a:ext>
              </a:extLst>
            </p:cNvPr>
            <p:cNvSpPr/>
            <p:nvPr/>
          </p:nvSpPr>
          <p:spPr>
            <a:xfrm>
              <a:off x="12410971" y="625613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287018E-C73D-4D31-9CBB-EB5EFB0BD75E}"/>
                </a:ext>
              </a:extLst>
            </p:cNvPr>
            <p:cNvSpPr/>
            <p:nvPr/>
          </p:nvSpPr>
          <p:spPr>
            <a:xfrm>
              <a:off x="12678447" y="625613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9A1C9E4-12F0-455F-89BD-0574F20F3552}"/>
                </a:ext>
              </a:extLst>
            </p:cNvPr>
            <p:cNvSpPr/>
            <p:nvPr/>
          </p:nvSpPr>
          <p:spPr>
            <a:xfrm>
              <a:off x="12410971" y="893089"/>
              <a:ext cx="213980" cy="213980"/>
            </a:xfrm>
            <a:custGeom>
              <a:avLst/>
              <a:gdLst>
                <a:gd name="connsiteX0" fmla="*/ 187233 w 213980"/>
                <a:gd name="connsiteY0" fmla="*/ 213980 h 213980"/>
                <a:gd name="connsiteX1" fmla="*/ 206146 w 213980"/>
                <a:gd name="connsiteY1" fmla="*/ 206146 h 213980"/>
                <a:gd name="connsiteX2" fmla="*/ 213980 w 213980"/>
                <a:gd name="connsiteY2" fmla="*/ 187233 h 213980"/>
                <a:gd name="connsiteX3" fmla="*/ 213980 w 213980"/>
                <a:gd name="connsiteY3" fmla="*/ 26748 h 213980"/>
                <a:gd name="connsiteX4" fmla="*/ 206146 w 213980"/>
                <a:gd name="connsiteY4" fmla="*/ 7835 h 213980"/>
                <a:gd name="connsiteX5" fmla="*/ 187233 w 213980"/>
                <a:gd name="connsiteY5" fmla="*/ 0 h 213980"/>
                <a:gd name="connsiteX6" fmla="*/ 26748 w 213980"/>
                <a:gd name="connsiteY6" fmla="*/ 0 h 213980"/>
                <a:gd name="connsiteX7" fmla="*/ 7835 w 213980"/>
                <a:gd name="connsiteY7" fmla="*/ 7835 h 213980"/>
                <a:gd name="connsiteX8" fmla="*/ 0 w 213980"/>
                <a:gd name="connsiteY8" fmla="*/ 26748 h 213980"/>
                <a:gd name="connsiteX9" fmla="*/ 0 w 213980"/>
                <a:gd name="connsiteY9" fmla="*/ 187233 h 213980"/>
                <a:gd name="connsiteX10" fmla="*/ 7835 w 213980"/>
                <a:gd name="connsiteY10" fmla="*/ 206146 h 213980"/>
                <a:gd name="connsiteX11" fmla="*/ 26748 w 213980"/>
                <a:gd name="connsiteY11" fmla="*/ 213980 h 213980"/>
                <a:gd name="connsiteX12" fmla="*/ 53495 w 213980"/>
                <a:gd name="connsiteY12" fmla="*/ 53495 h 213980"/>
                <a:gd name="connsiteX13" fmla="*/ 160485 w 213980"/>
                <a:gd name="connsiteY13" fmla="*/ 53495 h 213980"/>
                <a:gd name="connsiteX14" fmla="*/ 160485 w 213980"/>
                <a:gd name="connsiteY14" fmla="*/ 160485 h 213980"/>
                <a:gd name="connsiteX15" fmla="*/ 53495 w 213980"/>
                <a:gd name="connsiteY15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980" h="213980">
                  <a:moveTo>
                    <a:pt x="187233" y="213980"/>
                  </a:move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EE3224C-065E-4599-840A-13D97DFE23EA}"/>
                </a:ext>
              </a:extLst>
            </p:cNvPr>
            <p:cNvSpPr/>
            <p:nvPr/>
          </p:nvSpPr>
          <p:spPr>
            <a:xfrm>
              <a:off x="12678447" y="893089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B207C03-3279-4536-A844-9B3B6ECEF7AB}"/>
                </a:ext>
              </a:extLst>
            </p:cNvPr>
            <p:cNvSpPr/>
            <p:nvPr/>
          </p:nvSpPr>
          <p:spPr>
            <a:xfrm>
              <a:off x="13266893" y="90662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272953B-F552-4ED1-94E8-53B1D4E3EB00}"/>
                </a:ext>
              </a:extLst>
            </p:cNvPr>
            <p:cNvSpPr/>
            <p:nvPr/>
          </p:nvSpPr>
          <p:spPr>
            <a:xfrm>
              <a:off x="13534368" y="90662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9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9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3" y="213980"/>
                    <a:pt x="201127" y="211160"/>
                    <a:pt x="206149" y="206146"/>
                  </a:cubicBezTo>
                  <a:cubicBezTo>
                    <a:pt x="211156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56" y="12850"/>
                    <a:pt x="206149" y="7835"/>
                  </a:cubicBezTo>
                  <a:cubicBezTo>
                    <a:pt x="201127" y="2819"/>
                    <a:pt x="194323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C45DC1F-F494-4000-B1F4-7E28439D3139}"/>
                </a:ext>
              </a:extLst>
            </p:cNvPr>
            <p:cNvSpPr/>
            <p:nvPr/>
          </p:nvSpPr>
          <p:spPr>
            <a:xfrm>
              <a:off x="13266893" y="358138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813DF60-76CC-4E55-8D2A-A6A002405D52}"/>
                </a:ext>
              </a:extLst>
            </p:cNvPr>
            <p:cNvSpPr/>
            <p:nvPr/>
          </p:nvSpPr>
          <p:spPr>
            <a:xfrm>
              <a:off x="13534368" y="358138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9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9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3" y="213980"/>
                    <a:pt x="201127" y="211160"/>
                    <a:pt x="206149" y="206146"/>
                  </a:cubicBezTo>
                  <a:cubicBezTo>
                    <a:pt x="211156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56" y="12850"/>
                    <a:pt x="206149" y="7835"/>
                  </a:cubicBezTo>
                  <a:cubicBezTo>
                    <a:pt x="201127" y="2819"/>
                    <a:pt x="194323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7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7D3CE2A-F6EB-4AEC-859D-FBF7F5C1A96C}"/>
                </a:ext>
              </a:extLst>
            </p:cNvPr>
            <p:cNvSpPr/>
            <p:nvPr/>
          </p:nvSpPr>
          <p:spPr>
            <a:xfrm>
              <a:off x="13266893" y="625613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55F4063-3F97-45E8-B2A3-FD74924D058F}"/>
                </a:ext>
              </a:extLst>
            </p:cNvPr>
            <p:cNvSpPr/>
            <p:nvPr/>
          </p:nvSpPr>
          <p:spPr>
            <a:xfrm>
              <a:off x="13534368" y="625613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9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9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3" y="213980"/>
                    <a:pt x="201127" y="211160"/>
                    <a:pt x="206149" y="206146"/>
                  </a:cubicBezTo>
                  <a:cubicBezTo>
                    <a:pt x="211156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56" y="12850"/>
                    <a:pt x="206149" y="7835"/>
                  </a:cubicBezTo>
                  <a:cubicBezTo>
                    <a:pt x="201127" y="2819"/>
                    <a:pt x="194323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E25C288-3055-4AA1-8E63-FBE476943ABF}"/>
                </a:ext>
              </a:extLst>
            </p:cNvPr>
            <p:cNvSpPr/>
            <p:nvPr/>
          </p:nvSpPr>
          <p:spPr>
            <a:xfrm>
              <a:off x="13266893" y="893089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6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6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7" y="213980"/>
                    <a:pt x="201130" y="211160"/>
                    <a:pt x="206146" y="206146"/>
                  </a:cubicBezTo>
                  <a:cubicBezTo>
                    <a:pt x="211162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62" y="12850"/>
                    <a:pt x="206146" y="7835"/>
                  </a:cubicBezTo>
                  <a:cubicBezTo>
                    <a:pt x="201130" y="2819"/>
                    <a:pt x="194327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51BC75B-AF97-43DB-B8C9-BAE798BA6370}"/>
                </a:ext>
              </a:extLst>
            </p:cNvPr>
            <p:cNvSpPr/>
            <p:nvPr/>
          </p:nvSpPr>
          <p:spPr>
            <a:xfrm>
              <a:off x="13534368" y="893089"/>
              <a:ext cx="213980" cy="213980"/>
            </a:xfrm>
            <a:custGeom>
              <a:avLst/>
              <a:gdLst>
                <a:gd name="connsiteX0" fmla="*/ 26748 w 213980"/>
                <a:gd name="connsiteY0" fmla="*/ 213980 h 213980"/>
                <a:gd name="connsiteX1" fmla="*/ 187233 w 213980"/>
                <a:gd name="connsiteY1" fmla="*/ 213980 h 213980"/>
                <a:gd name="connsiteX2" fmla="*/ 206149 w 213980"/>
                <a:gd name="connsiteY2" fmla="*/ 206146 h 213980"/>
                <a:gd name="connsiteX3" fmla="*/ 213980 w 213980"/>
                <a:gd name="connsiteY3" fmla="*/ 187233 h 213980"/>
                <a:gd name="connsiteX4" fmla="*/ 213980 w 213980"/>
                <a:gd name="connsiteY4" fmla="*/ 26748 h 213980"/>
                <a:gd name="connsiteX5" fmla="*/ 206149 w 213980"/>
                <a:gd name="connsiteY5" fmla="*/ 7835 h 213980"/>
                <a:gd name="connsiteX6" fmla="*/ 187233 w 213980"/>
                <a:gd name="connsiteY6" fmla="*/ 0 h 213980"/>
                <a:gd name="connsiteX7" fmla="*/ 26748 w 213980"/>
                <a:gd name="connsiteY7" fmla="*/ 0 h 213980"/>
                <a:gd name="connsiteX8" fmla="*/ 7835 w 213980"/>
                <a:gd name="connsiteY8" fmla="*/ 7835 h 213980"/>
                <a:gd name="connsiteX9" fmla="*/ 0 w 213980"/>
                <a:gd name="connsiteY9" fmla="*/ 26748 h 213980"/>
                <a:gd name="connsiteX10" fmla="*/ 0 w 213980"/>
                <a:gd name="connsiteY10" fmla="*/ 187233 h 213980"/>
                <a:gd name="connsiteX11" fmla="*/ 7835 w 213980"/>
                <a:gd name="connsiteY11" fmla="*/ 206146 h 213980"/>
                <a:gd name="connsiteX12" fmla="*/ 26748 w 213980"/>
                <a:gd name="connsiteY12" fmla="*/ 213980 h 213980"/>
                <a:gd name="connsiteX13" fmla="*/ 53495 w 213980"/>
                <a:gd name="connsiteY13" fmla="*/ 53495 h 213980"/>
                <a:gd name="connsiteX14" fmla="*/ 160485 w 213980"/>
                <a:gd name="connsiteY14" fmla="*/ 53495 h 213980"/>
                <a:gd name="connsiteX15" fmla="*/ 160485 w 213980"/>
                <a:gd name="connsiteY15" fmla="*/ 160485 h 213980"/>
                <a:gd name="connsiteX16" fmla="*/ 53495 w 213980"/>
                <a:gd name="connsiteY16" fmla="*/ 160485 h 21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980" h="213980">
                  <a:moveTo>
                    <a:pt x="26748" y="213980"/>
                  </a:moveTo>
                  <a:lnTo>
                    <a:pt x="187233" y="213980"/>
                  </a:lnTo>
                  <a:cubicBezTo>
                    <a:pt x="194323" y="213980"/>
                    <a:pt x="201127" y="211160"/>
                    <a:pt x="206149" y="206146"/>
                  </a:cubicBezTo>
                  <a:cubicBezTo>
                    <a:pt x="211156" y="201130"/>
                    <a:pt x="213980" y="194327"/>
                    <a:pt x="213980" y="187233"/>
                  </a:cubicBezTo>
                  <a:lnTo>
                    <a:pt x="213980" y="26748"/>
                  </a:lnTo>
                  <a:cubicBezTo>
                    <a:pt x="213980" y="19653"/>
                    <a:pt x="211156" y="12850"/>
                    <a:pt x="206149" y="7835"/>
                  </a:cubicBezTo>
                  <a:cubicBezTo>
                    <a:pt x="201127" y="2819"/>
                    <a:pt x="194323" y="0"/>
                    <a:pt x="187233" y="0"/>
                  </a:cubicBezTo>
                  <a:lnTo>
                    <a:pt x="26748" y="0"/>
                  </a:lnTo>
                  <a:cubicBezTo>
                    <a:pt x="19653" y="0"/>
                    <a:pt x="12850" y="2819"/>
                    <a:pt x="7835" y="7835"/>
                  </a:cubicBezTo>
                  <a:cubicBezTo>
                    <a:pt x="2819" y="12849"/>
                    <a:pt x="0" y="19653"/>
                    <a:pt x="0" y="26748"/>
                  </a:cubicBezTo>
                  <a:lnTo>
                    <a:pt x="0" y="187233"/>
                  </a:lnTo>
                  <a:cubicBezTo>
                    <a:pt x="0" y="194326"/>
                    <a:pt x="2819" y="201130"/>
                    <a:pt x="7835" y="206146"/>
                  </a:cubicBezTo>
                  <a:cubicBezTo>
                    <a:pt x="12850" y="211160"/>
                    <a:pt x="19653" y="213980"/>
                    <a:pt x="26748" y="213980"/>
                  </a:cubicBezTo>
                  <a:close/>
                  <a:moveTo>
                    <a:pt x="53495" y="53495"/>
                  </a:moveTo>
                  <a:lnTo>
                    <a:pt x="160485" y="53495"/>
                  </a:lnTo>
                  <a:lnTo>
                    <a:pt x="160485" y="160485"/>
                  </a:lnTo>
                  <a:lnTo>
                    <a:pt x="53495" y="160485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6EE18BA-CA61-4375-90B3-8FAE803E2165}"/>
                </a:ext>
              </a:extLst>
            </p:cNvPr>
            <p:cNvSpPr/>
            <p:nvPr/>
          </p:nvSpPr>
          <p:spPr>
            <a:xfrm>
              <a:off x="12250486" y="-123318"/>
              <a:ext cx="1658348" cy="1658348"/>
            </a:xfrm>
            <a:custGeom>
              <a:avLst/>
              <a:gdLst>
                <a:gd name="connsiteX0" fmla="*/ 1631601 w 1658348"/>
                <a:gd name="connsiteY0" fmla="*/ 160486 h 1658348"/>
                <a:gd name="connsiteX1" fmla="*/ 1650517 w 1658348"/>
                <a:gd name="connsiteY1" fmla="*/ 152651 h 1658348"/>
                <a:gd name="connsiteX2" fmla="*/ 1658348 w 1658348"/>
                <a:gd name="connsiteY2" fmla="*/ 133738 h 1658348"/>
                <a:gd name="connsiteX3" fmla="*/ 1658348 w 1658348"/>
                <a:gd name="connsiteY3" fmla="*/ 26748 h 1658348"/>
                <a:gd name="connsiteX4" fmla="*/ 1650517 w 1658348"/>
                <a:gd name="connsiteY4" fmla="*/ 7835 h 1658348"/>
                <a:gd name="connsiteX5" fmla="*/ 1631601 w 1658348"/>
                <a:gd name="connsiteY5" fmla="*/ 0 h 1658348"/>
                <a:gd name="connsiteX6" fmla="*/ 882669 w 1658348"/>
                <a:gd name="connsiteY6" fmla="*/ 0 h 1658348"/>
                <a:gd name="connsiteX7" fmla="*/ 863756 w 1658348"/>
                <a:gd name="connsiteY7" fmla="*/ 7835 h 1658348"/>
                <a:gd name="connsiteX8" fmla="*/ 855922 w 1658348"/>
                <a:gd name="connsiteY8" fmla="*/ 26748 h 1658348"/>
                <a:gd name="connsiteX9" fmla="*/ 855922 w 1658348"/>
                <a:gd name="connsiteY9" fmla="*/ 133738 h 1658348"/>
                <a:gd name="connsiteX10" fmla="*/ 863756 w 1658348"/>
                <a:gd name="connsiteY10" fmla="*/ 152651 h 1658348"/>
                <a:gd name="connsiteX11" fmla="*/ 882669 w 1658348"/>
                <a:gd name="connsiteY11" fmla="*/ 160486 h 1658348"/>
                <a:gd name="connsiteX12" fmla="*/ 909417 w 1658348"/>
                <a:gd name="connsiteY12" fmla="*/ 160486 h 1658348"/>
                <a:gd name="connsiteX13" fmla="*/ 909417 w 1658348"/>
                <a:gd name="connsiteY13" fmla="*/ 267476 h 1658348"/>
                <a:gd name="connsiteX14" fmla="*/ 748932 w 1658348"/>
                <a:gd name="connsiteY14" fmla="*/ 267476 h 1658348"/>
                <a:gd name="connsiteX15" fmla="*/ 748932 w 1658348"/>
                <a:gd name="connsiteY15" fmla="*/ 160486 h 1658348"/>
                <a:gd name="connsiteX16" fmla="*/ 775679 w 1658348"/>
                <a:gd name="connsiteY16" fmla="*/ 160486 h 1658348"/>
                <a:gd name="connsiteX17" fmla="*/ 794592 w 1658348"/>
                <a:gd name="connsiteY17" fmla="*/ 152651 h 1658348"/>
                <a:gd name="connsiteX18" fmla="*/ 802427 w 1658348"/>
                <a:gd name="connsiteY18" fmla="*/ 133738 h 1658348"/>
                <a:gd name="connsiteX19" fmla="*/ 802427 w 1658348"/>
                <a:gd name="connsiteY19" fmla="*/ 26748 h 1658348"/>
                <a:gd name="connsiteX20" fmla="*/ 794592 w 1658348"/>
                <a:gd name="connsiteY20" fmla="*/ 7835 h 1658348"/>
                <a:gd name="connsiteX21" fmla="*/ 775679 w 1658348"/>
                <a:gd name="connsiteY21" fmla="*/ 0 h 1658348"/>
                <a:gd name="connsiteX22" fmla="*/ 26748 w 1658348"/>
                <a:gd name="connsiteY22" fmla="*/ 0 h 1658348"/>
                <a:gd name="connsiteX23" fmla="*/ 7835 w 1658348"/>
                <a:gd name="connsiteY23" fmla="*/ 7835 h 1658348"/>
                <a:gd name="connsiteX24" fmla="*/ 0 w 1658348"/>
                <a:gd name="connsiteY24" fmla="*/ 26748 h 1658348"/>
                <a:gd name="connsiteX25" fmla="*/ 0 w 1658348"/>
                <a:gd name="connsiteY25" fmla="*/ 133738 h 1658348"/>
                <a:gd name="connsiteX26" fmla="*/ 7835 w 1658348"/>
                <a:gd name="connsiteY26" fmla="*/ 152651 h 1658348"/>
                <a:gd name="connsiteX27" fmla="*/ 26748 w 1658348"/>
                <a:gd name="connsiteY27" fmla="*/ 160486 h 1658348"/>
                <a:gd name="connsiteX28" fmla="*/ 53495 w 1658348"/>
                <a:gd name="connsiteY28" fmla="*/ 160486 h 1658348"/>
                <a:gd name="connsiteX29" fmla="*/ 53495 w 1658348"/>
                <a:gd name="connsiteY29" fmla="*/ 1497863 h 1658348"/>
                <a:gd name="connsiteX30" fmla="*/ 26748 w 1658348"/>
                <a:gd name="connsiteY30" fmla="*/ 1497863 h 1658348"/>
                <a:gd name="connsiteX31" fmla="*/ 7835 w 1658348"/>
                <a:gd name="connsiteY31" fmla="*/ 1505695 h 1658348"/>
                <a:gd name="connsiteX32" fmla="*/ 0 w 1658348"/>
                <a:gd name="connsiteY32" fmla="*/ 1524611 h 1658348"/>
                <a:gd name="connsiteX33" fmla="*/ 0 w 1658348"/>
                <a:gd name="connsiteY33" fmla="*/ 1631601 h 1658348"/>
                <a:gd name="connsiteX34" fmla="*/ 7835 w 1658348"/>
                <a:gd name="connsiteY34" fmla="*/ 1650517 h 1658348"/>
                <a:gd name="connsiteX35" fmla="*/ 26748 w 1658348"/>
                <a:gd name="connsiteY35" fmla="*/ 1658349 h 1658348"/>
                <a:gd name="connsiteX36" fmla="*/ 1631601 w 1658348"/>
                <a:gd name="connsiteY36" fmla="*/ 1658349 h 1658348"/>
                <a:gd name="connsiteX37" fmla="*/ 1650517 w 1658348"/>
                <a:gd name="connsiteY37" fmla="*/ 1650517 h 1658348"/>
                <a:gd name="connsiteX38" fmla="*/ 1658348 w 1658348"/>
                <a:gd name="connsiteY38" fmla="*/ 1631601 h 1658348"/>
                <a:gd name="connsiteX39" fmla="*/ 1658348 w 1658348"/>
                <a:gd name="connsiteY39" fmla="*/ 1524611 h 1658348"/>
                <a:gd name="connsiteX40" fmla="*/ 1650517 w 1658348"/>
                <a:gd name="connsiteY40" fmla="*/ 1505695 h 1658348"/>
                <a:gd name="connsiteX41" fmla="*/ 1631601 w 1658348"/>
                <a:gd name="connsiteY41" fmla="*/ 1497863 h 1658348"/>
                <a:gd name="connsiteX42" fmla="*/ 1604853 w 1658348"/>
                <a:gd name="connsiteY42" fmla="*/ 1497863 h 1658348"/>
                <a:gd name="connsiteX43" fmla="*/ 1604853 w 1658348"/>
                <a:gd name="connsiteY43" fmla="*/ 160486 h 1658348"/>
                <a:gd name="connsiteX44" fmla="*/ 909417 w 1658348"/>
                <a:gd name="connsiteY44" fmla="*/ 53496 h 1658348"/>
                <a:gd name="connsiteX45" fmla="*/ 1604853 w 1658348"/>
                <a:gd name="connsiteY45" fmla="*/ 53496 h 1658348"/>
                <a:gd name="connsiteX46" fmla="*/ 1604853 w 1658348"/>
                <a:gd name="connsiteY46" fmla="*/ 106991 h 1658348"/>
                <a:gd name="connsiteX47" fmla="*/ 909417 w 1658348"/>
                <a:gd name="connsiteY47" fmla="*/ 106991 h 1658348"/>
                <a:gd name="connsiteX48" fmla="*/ 748932 w 1658348"/>
                <a:gd name="connsiteY48" fmla="*/ 1497863 h 1658348"/>
                <a:gd name="connsiteX49" fmla="*/ 748932 w 1658348"/>
                <a:gd name="connsiteY49" fmla="*/ 1230388 h 1658348"/>
                <a:gd name="connsiteX50" fmla="*/ 909417 w 1658348"/>
                <a:gd name="connsiteY50" fmla="*/ 1230388 h 1658348"/>
                <a:gd name="connsiteX51" fmla="*/ 909417 w 1658348"/>
                <a:gd name="connsiteY51" fmla="*/ 1497863 h 1658348"/>
                <a:gd name="connsiteX52" fmla="*/ 748932 w 1658348"/>
                <a:gd name="connsiteY52" fmla="*/ 427961 h 1658348"/>
                <a:gd name="connsiteX53" fmla="*/ 909417 w 1658348"/>
                <a:gd name="connsiteY53" fmla="*/ 427961 h 1658348"/>
                <a:gd name="connsiteX54" fmla="*/ 909417 w 1658348"/>
                <a:gd name="connsiteY54" fmla="*/ 534952 h 1658348"/>
                <a:gd name="connsiteX55" fmla="*/ 748932 w 1658348"/>
                <a:gd name="connsiteY55" fmla="*/ 534952 h 1658348"/>
                <a:gd name="connsiteX56" fmla="*/ 748932 w 1658348"/>
                <a:gd name="connsiteY56" fmla="*/ 588447 h 1658348"/>
                <a:gd name="connsiteX57" fmla="*/ 909417 w 1658348"/>
                <a:gd name="connsiteY57" fmla="*/ 588447 h 1658348"/>
                <a:gd name="connsiteX58" fmla="*/ 909417 w 1658348"/>
                <a:gd name="connsiteY58" fmla="*/ 641942 h 1658348"/>
                <a:gd name="connsiteX59" fmla="*/ 748932 w 1658348"/>
                <a:gd name="connsiteY59" fmla="*/ 641942 h 1658348"/>
                <a:gd name="connsiteX60" fmla="*/ 748932 w 1658348"/>
                <a:gd name="connsiteY60" fmla="*/ 695437 h 1658348"/>
                <a:gd name="connsiteX61" fmla="*/ 909417 w 1658348"/>
                <a:gd name="connsiteY61" fmla="*/ 695437 h 1658348"/>
                <a:gd name="connsiteX62" fmla="*/ 909417 w 1658348"/>
                <a:gd name="connsiteY62" fmla="*/ 802427 h 1658348"/>
                <a:gd name="connsiteX63" fmla="*/ 748932 w 1658348"/>
                <a:gd name="connsiteY63" fmla="*/ 802427 h 1658348"/>
                <a:gd name="connsiteX64" fmla="*/ 748932 w 1658348"/>
                <a:gd name="connsiteY64" fmla="*/ 855922 h 1658348"/>
                <a:gd name="connsiteX65" fmla="*/ 909417 w 1658348"/>
                <a:gd name="connsiteY65" fmla="*/ 855922 h 1658348"/>
                <a:gd name="connsiteX66" fmla="*/ 909417 w 1658348"/>
                <a:gd name="connsiteY66" fmla="*/ 909417 h 1658348"/>
                <a:gd name="connsiteX67" fmla="*/ 748932 w 1658348"/>
                <a:gd name="connsiteY67" fmla="*/ 909417 h 1658348"/>
                <a:gd name="connsiteX68" fmla="*/ 748932 w 1658348"/>
                <a:gd name="connsiteY68" fmla="*/ 962912 h 1658348"/>
                <a:gd name="connsiteX69" fmla="*/ 909417 w 1658348"/>
                <a:gd name="connsiteY69" fmla="*/ 962912 h 1658348"/>
                <a:gd name="connsiteX70" fmla="*/ 909417 w 1658348"/>
                <a:gd name="connsiteY70" fmla="*/ 1069903 h 1658348"/>
                <a:gd name="connsiteX71" fmla="*/ 748932 w 1658348"/>
                <a:gd name="connsiteY71" fmla="*/ 1069903 h 1658348"/>
                <a:gd name="connsiteX72" fmla="*/ 748932 w 1658348"/>
                <a:gd name="connsiteY72" fmla="*/ 1123398 h 1658348"/>
                <a:gd name="connsiteX73" fmla="*/ 909417 w 1658348"/>
                <a:gd name="connsiteY73" fmla="*/ 1123398 h 1658348"/>
                <a:gd name="connsiteX74" fmla="*/ 909417 w 1658348"/>
                <a:gd name="connsiteY74" fmla="*/ 1176893 h 1658348"/>
                <a:gd name="connsiteX75" fmla="*/ 748932 w 1658348"/>
                <a:gd name="connsiteY75" fmla="*/ 1176893 h 1658348"/>
                <a:gd name="connsiteX76" fmla="*/ 909417 w 1658348"/>
                <a:gd name="connsiteY76" fmla="*/ 320971 h 1658348"/>
                <a:gd name="connsiteX77" fmla="*/ 909417 w 1658348"/>
                <a:gd name="connsiteY77" fmla="*/ 374466 h 1658348"/>
                <a:gd name="connsiteX78" fmla="*/ 748932 w 1658348"/>
                <a:gd name="connsiteY78" fmla="*/ 374466 h 1658348"/>
                <a:gd name="connsiteX79" fmla="*/ 748932 w 1658348"/>
                <a:gd name="connsiteY79" fmla="*/ 320971 h 1658348"/>
                <a:gd name="connsiteX80" fmla="*/ 53495 w 1658348"/>
                <a:gd name="connsiteY80" fmla="*/ 53496 h 1658348"/>
                <a:gd name="connsiteX81" fmla="*/ 748932 w 1658348"/>
                <a:gd name="connsiteY81" fmla="*/ 53496 h 1658348"/>
                <a:gd name="connsiteX82" fmla="*/ 748932 w 1658348"/>
                <a:gd name="connsiteY82" fmla="*/ 106991 h 1658348"/>
                <a:gd name="connsiteX83" fmla="*/ 53495 w 1658348"/>
                <a:gd name="connsiteY83" fmla="*/ 106991 h 1658348"/>
                <a:gd name="connsiteX84" fmla="*/ 106990 w 1658348"/>
                <a:gd name="connsiteY84" fmla="*/ 160486 h 1658348"/>
                <a:gd name="connsiteX85" fmla="*/ 695437 w 1658348"/>
                <a:gd name="connsiteY85" fmla="*/ 160486 h 1658348"/>
                <a:gd name="connsiteX86" fmla="*/ 695437 w 1658348"/>
                <a:gd name="connsiteY86" fmla="*/ 1497863 h 1658348"/>
                <a:gd name="connsiteX87" fmla="*/ 534951 w 1658348"/>
                <a:gd name="connsiteY87" fmla="*/ 1497863 h 1658348"/>
                <a:gd name="connsiteX88" fmla="*/ 534951 w 1658348"/>
                <a:gd name="connsiteY88" fmla="*/ 1417621 h 1658348"/>
                <a:gd name="connsiteX89" fmla="*/ 468082 w 1658348"/>
                <a:gd name="connsiteY89" fmla="*/ 1301799 h 1658348"/>
                <a:gd name="connsiteX90" fmla="*/ 334345 w 1658348"/>
                <a:gd name="connsiteY90" fmla="*/ 1301799 h 1658348"/>
                <a:gd name="connsiteX91" fmla="*/ 267476 w 1658348"/>
                <a:gd name="connsiteY91" fmla="*/ 1417621 h 1658348"/>
                <a:gd name="connsiteX92" fmla="*/ 267476 w 1658348"/>
                <a:gd name="connsiteY92" fmla="*/ 1497863 h 1658348"/>
                <a:gd name="connsiteX93" fmla="*/ 106990 w 1658348"/>
                <a:gd name="connsiteY93" fmla="*/ 1497863 h 1658348"/>
                <a:gd name="connsiteX94" fmla="*/ 481456 w 1658348"/>
                <a:gd name="connsiteY94" fmla="*/ 1497863 h 1658348"/>
                <a:gd name="connsiteX95" fmla="*/ 320971 w 1658348"/>
                <a:gd name="connsiteY95" fmla="*/ 1497863 h 1658348"/>
                <a:gd name="connsiteX96" fmla="*/ 320971 w 1658348"/>
                <a:gd name="connsiteY96" fmla="*/ 1417621 h 1658348"/>
                <a:gd name="connsiteX97" fmla="*/ 361092 w 1658348"/>
                <a:gd name="connsiteY97" fmla="*/ 1348127 h 1658348"/>
                <a:gd name="connsiteX98" fmla="*/ 441335 w 1658348"/>
                <a:gd name="connsiteY98" fmla="*/ 1348127 h 1658348"/>
                <a:gd name="connsiteX99" fmla="*/ 481456 w 1658348"/>
                <a:gd name="connsiteY99" fmla="*/ 1417621 h 1658348"/>
                <a:gd name="connsiteX100" fmla="*/ 1604853 w 1658348"/>
                <a:gd name="connsiteY100" fmla="*/ 1604853 h 1658348"/>
                <a:gd name="connsiteX101" fmla="*/ 53495 w 1658348"/>
                <a:gd name="connsiteY101" fmla="*/ 1604853 h 1658348"/>
                <a:gd name="connsiteX102" fmla="*/ 53495 w 1658348"/>
                <a:gd name="connsiteY102" fmla="*/ 1551358 h 1658348"/>
                <a:gd name="connsiteX103" fmla="*/ 1604853 w 1658348"/>
                <a:gd name="connsiteY103" fmla="*/ 1551358 h 1658348"/>
                <a:gd name="connsiteX104" fmla="*/ 1337378 w 1658348"/>
                <a:gd name="connsiteY104" fmla="*/ 1497863 h 1658348"/>
                <a:gd name="connsiteX105" fmla="*/ 1176892 w 1658348"/>
                <a:gd name="connsiteY105" fmla="*/ 1497863 h 1658348"/>
                <a:gd name="connsiteX106" fmla="*/ 1176892 w 1658348"/>
                <a:gd name="connsiteY106" fmla="*/ 1417621 h 1658348"/>
                <a:gd name="connsiteX107" fmla="*/ 1217014 w 1658348"/>
                <a:gd name="connsiteY107" fmla="*/ 1348127 h 1658348"/>
                <a:gd name="connsiteX108" fmla="*/ 1297256 w 1658348"/>
                <a:gd name="connsiteY108" fmla="*/ 1348127 h 1658348"/>
                <a:gd name="connsiteX109" fmla="*/ 1337378 w 1658348"/>
                <a:gd name="connsiteY109" fmla="*/ 1417621 h 1658348"/>
                <a:gd name="connsiteX110" fmla="*/ 1551358 w 1658348"/>
                <a:gd name="connsiteY110" fmla="*/ 1497863 h 1658348"/>
                <a:gd name="connsiteX111" fmla="*/ 1390873 w 1658348"/>
                <a:gd name="connsiteY111" fmla="*/ 1497863 h 1658348"/>
                <a:gd name="connsiteX112" fmla="*/ 1390873 w 1658348"/>
                <a:gd name="connsiteY112" fmla="*/ 1417621 h 1658348"/>
                <a:gd name="connsiteX113" fmla="*/ 1324004 w 1658348"/>
                <a:gd name="connsiteY113" fmla="*/ 1301799 h 1658348"/>
                <a:gd name="connsiteX114" fmla="*/ 1190266 w 1658348"/>
                <a:gd name="connsiteY114" fmla="*/ 1301799 h 1658348"/>
                <a:gd name="connsiteX115" fmla="*/ 1123397 w 1658348"/>
                <a:gd name="connsiteY115" fmla="*/ 1417621 h 1658348"/>
                <a:gd name="connsiteX116" fmla="*/ 1123397 w 1658348"/>
                <a:gd name="connsiteY116" fmla="*/ 1497863 h 1658348"/>
                <a:gd name="connsiteX117" fmla="*/ 962912 w 1658348"/>
                <a:gd name="connsiteY117" fmla="*/ 1497863 h 1658348"/>
                <a:gd name="connsiteX118" fmla="*/ 962912 w 1658348"/>
                <a:gd name="connsiteY118" fmla="*/ 160486 h 1658348"/>
                <a:gd name="connsiteX119" fmla="*/ 1551358 w 1658348"/>
                <a:gd name="connsiteY119" fmla="*/ 160486 h 16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658348" h="1658348">
                  <a:moveTo>
                    <a:pt x="1631601" y="160486"/>
                  </a:moveTo>
                  <a:cubicBezTo>
                    <a:pt x="1638691" y="160486"/>
                    <a:pt x="1645495" y="157666"/>
                    <a:pt x="1650517" y="152651"/>
                  </a:cubicBezTo>
                  <a:cubicBezTo>
                    <a:pt x="1655524" y="147636"/>
                    <a:pt x="1658348" y="140832"/>
                    <a:pt x="1658348" y="133738"/>
                  </a:cubicBezTo>
                  <a:lnTo>
                    <a:pt x="1658348" y="26748"/>
                  </a:lnTo>
                  <a:cubicBezTo>
                    <a:pt x="1658348" y="19654"/>
                    <a:pt x="1655524" y="12850"/>
                    <a:pt x="1650517" y="7835"/>
                  </a:cubicBezTo>
                  <a:cubicBezTo>
                    <a:pt x="1645495" y="2820"/>
                    <a:pt x="1638691" y="0"/>
                    <a:pt x="1631601" y="0"/>
                  </a:cubicBezTo>
                  <a:lnTo>
                    <a:pt x="882669" y="0"/>
                  </a:lnTo>
                  <a:cubicBezTo>
                    <a:pt x="875575" y="0"/>
                    <a:pt x="868772" y="2820"/>
                    <a:pt x="863756" y="7835"/>
                  </a:cubicBezTo>
                  <a:cubicBezTo>
                    <a:pt x="858741" y="12850"/>
                    <a:pt x="855922" y="19654"/>
                    <a:pt x="855922" y="26748"/>
                  </a:cubicBezTo>
                  <a:lnTo>
                    <a:pt x="855922" y="133738"/>
                  </a:lnTo>
                  <a:cubicBezTo>
                    <a:pt x="855922" y="140832"/>
                    <a:pt x="858741" y="147636"/>
                    <a:pt x="863756" y="152651"/>
                  </a:cubicBezTo>
                  <a:cubicBezTo>
                    <a:pt x="868772" y="157666"/>
                    <a:pt x="875575" y="160486"/>
                    <a:pt x="882669" y="160486"/>
                  </a:cubicBezTo>
                  <a:lnTo>
                    <a:pt x="909417" y="160486"/>
                  </a:lnTo>
                  <a:lnTo>
                    <a:pt x="909417" y="267476"/>
                  </a:lnTo>
                  <a:lnTo>
                    <a:pt x="748932" y="267476"/>
                  </a:lnTo>
                  <a:lnTo>
                    <a:pt x="748932" y="160486"/>
                  </a:lnTo>
                  <a:lnTo>
                    <a:pt x="775679" y="160486"/>
                  </a:lnTo>
                  <a:cubicBezTo>
                    <a:pt x="782773" y="160486"/>
                    <a:pt x="789576" y="157666"/>
                    <a:pt x="794592" y="152651"/>
                  </a:cubicBezTo>
                  <a:cubicBezTo>
                    <a:pt x="799608" y="147636"/>
                    <a:pt x="802427" y="140832"/>
                    <a:pt x="802427" y="133738"/>
                  </a:cubicBezTo>
                  <a:lnTo>
                    <a:pt x="802427" y="26748"/>
                  </a:lnTo>
                  <a:cubicBezTo>
                    <a:pt x="802427" y="19654"/>
                    <a:pt x="799608" y="12850"/>
                    <a:pt x="794592" y="7835"/>
                  </a:cubicBezTo>
                  <a:cubicBezTo>
                    <a:pt x="789576" y="2820"/>
                    <a:pt x="782773" y="0"/>
                    <a:pt x="775679" y="0"/>
                  </a:cubicBezTo>
                  <a:lnTo>
                    <a:pt x="26748" y="0"/>
                  </a:lnTo>
                  <a:cubicBezTo>
                    <a:pt x="19654" y="0"/>
                    <a:pt x="12850" y="2820"/>
                    <a:pt x="7835" y="7835"/>
                  </a:cubicBezTo>
                  <a:cubicBezTo>
                    <a:pt x="2820" y="12850"/>
                    <a:pt x="0" y="19654"/>
                    <a:pt x="0" y="26748"/>
                  </a:cubicBezTo>
                  <a:lnTo>
                    <a:pt x="0" y="133738"/>
                  </a:lnTo>
                  <a:cubicBezTo>
                    <a:pt x="0" y="140832"/>
                    <a:pt x="2820" y="147636"/>
                    <a:pt x="7835" y="152651"/>
                  </a:cubicBezTo>
                  <a:cubicBezTo>
                    <a:pt x="12850" y="157666"/>
                    <a:pt x="19654" y="160486"/>
                    <a:pt x="26748" y="160486"/>
                  </a:cubicBezTo>
                  <a:lnTo>
                    <a:pt x="53495" y="160486"/>
                  </a:lnTo>
                  <a:lnTo>
                    <a:pt x="53495" y="1497863"/>
                  </a:lnTo>
                  <a:lnTo>
                    <a:pt x="26748" y="1497863"/>
                  </a:lnTo>
                  <a:cubicBezTo>
                    <a:pt x="19654" y="1497863"/>
                    <a:pt x="12850" y="1500688"/>
                    <a:pt x="7835" y="1505695"/>
                  </a:cubicBezTo>
                  <a:cubicBezTo>
                    <a:pt x="2820" y="1510716"/>
                    <a:pt x="0" y="1517521"/>
                    <a:pt x="0" y="1524611"/>
                  </a:cubicBezTo>
                  <a:lnTo>
                    <a:pt x="0" y="1631601"/>
                  </a:lnTo>
                  <a:cubicBezTo>
                    <a:pt x="0" y="1638691"/>
                    <a:pt x="2820" y="1645495"/>
                    <a:pt x="7835" y="1650517"/>
                  </a:cubicBezTo>
                  <a:cubicBezTo>
                    <a:pt x="12850" y="1655524"/>
                    <a:pt x="19654" y="1658349"/>
                    <a:pt x="26748" y="1658349"/>
                  </a:cubicBezTo>
                  <a:lnTo>
                    <a:pt x="1631601" y="1658349"/>
                  </a:lnTo>
                  <a:cubicBezTo>
                    <a:pt x="1638691" y="1658349"/>
                    <a:pt x="1645495" y="1655524"/>
                    <a:pt x="1650517" y="1650517"/>
                  </a:cubicBezTo>
                  <a:cubicBezTo>
                    <a:pt x="1655524" y="1645495"/>
                    <a:pt x="1658348" y="1638691"/>
                    <a:pt x="1658348" y="1631601"/>
                  </a:cubicBezTo>
                  <a:lnTo>
                    <a:pt x="1658348" y="1524611"/>
                  </a:lnTo>
                  <a:cubicBezTo>
                    <a:pt x="1658348" y="1517521"/>
                    <a:pt x="1655524" y="1510716"/>
                    <a:pt x="1650517" y="1505695"/>
                  </a:cubicBezTo>
                  <a:cubicBezTo>
                    <a:pt x="1645495" y="1500688"/>
                    <a:pt x="1638691" y="1497863"/>
                    <a:pt x="1631601" y="1497863"/>
                  </a:cubicBezTo>
                  <a:lnTo>
                    <a:pt x="1604853" y="1497863"/>
                  </a:lnTo>
                  <a:lnTo>
                    <a:pt x="1604853" y="160486"/>
                  </a:lnTo>
                  <a:close/>
                  <a:moveTo>
                    <a:pt x="909417" y="53496"/>
                  </a:moveTo>
                  <a:lnTo>
                    <a:pt x="1604853" y="53496"/>
                  </a:lnTo>
                  <a:lnTo>
                    <a:pt x="1604853" y="106991"/>
                  </a:lnTo>
                  <a:lnTo>
                    <a:pt x="909417" y="106991"/>
                  </a:lnTo>
                  <a:close/>
                  <a:moveTo>
                    <a:pt x="748932" y="1497863"/>
                  </a:moveTo>
                  <a:lnTo>
                    <a:pt x="748932" y="1230388"/>
                  </a:lnTo>
                  <a:lnTo>
                    <a:pt x="909417" y="1230388"/>
                  </a:lnTo>
                  <a:lnTo>
                    <a:pt x="909417" y="1497863"/>
                  </a:lnTo>
                  <a:close/>
                  <a:moveTo>
                    <a:pt x="748932" y="427961"/>
                  </a:moveTo>
                  <a:lnTo>
                    <a:pt x="909417" y="427961"/>
                  </a:lnTo>
                  <a:lnTo>
                    <a:pt x="909417" y="534952"/>
                  </a:lnTo>
                  <a:lnTo>
                    <a:pt x="748932" y="534952"/>
                  </a:lnTo>
                  <a:close/>
                  <a:moveTo>
                    <a:pt x="748932" y="588447"/>
                  </a:moveTo>
                  <a:lnTo>
                    <a:pt x="909417" y="588447"/>
                  </a:lnTo>
                  <a:lnTo>
                    <a:pt x="909417" y="641942"/>
                  </a:lnTo>
                  <a:lnTo>
                    <a:pt x="748932" y="641942"/>
                  </a:lnTo>
                  <a:close/>
                  <a:moveTo>
                    <a:pt x="748932" y="695437"/>
                  </a:moveTo>
                  <a:lnTo>
                    <a:pt x="909417" y="695437"/>
                  </a:lnTo>
                  <a:lnTo>
                    <a:pt x="909417" y="802427"/>
                  </a:lnTo>
                  <a:lnTo>
                    <a:pt x="748932" y="802427"/>
                  </a:lnTo>
                  <a:close/>
                  <a:moveTo>
                    <a:pt x="748932" y="855922"/>
                  </a:moveTo>
                  <a:lnTo>
                    <a:pt x="909417" y="855922"/>
                  </a:lnTo>
                  <a:lnTo>
                    <a:pt x="909417" y="909417"/>
                  </a:lnTo>
                  <a:lnTo>
                    <a:pt x="748932" y="909417"/>
                  </a:lnTo>
                  <a:close/>
                  <a:moveTo>
                    <a:pt x="748932" y="962912"/>
                  </a:moveTo>
                  <a:lnTo>
                    <a:pt x="909417" y="962912"/>
                  </a:lnTo>
                  <a:lnTo>
                    <a:pt x="909417" y="1069903"/>
                  </a:lnTo>
                  <a:lnTo>
                    <a:pt x="748932" y="1069903"/>
                  </a:lnTo>
                  <a:close/>
                  <a:moveTo>
                    <a:pt x="748932" y="1123398"/>
                  </a:moveTo>
                  <a:lnTo>
                    <a:pt x="909417" y="1123398"/>
                  </a:lnTo>
                  <a:lnTo>
                    <a:pt x="909417" y="1176893"/>
                  </a:lnTo>
                  <a:lnTo>
                    <a:pt x="748932" y="1176893"/>
                  </a:lnTo>
                  <a:close/>
                  <a:moveTo>
                    <a:pt x="909417" y="320971"/>
                  </a:moveTo>
                  <a:lnTo>
                    <a:pt x="909417" y="374466"/>
                  </a:lnTo>
                  <a:lnTo>
                    <a:pt x="748932" y="374466"/>
                  </a:lnTo>
                  <a:lnTo>
                    <a:pt x="748932" y="320971"/>
                  </a:lnTo>
                  <a:close/>
                  <a:moveTo>
                    <a:pt x="53495" y="53496"/>
                  </a:moveTo>
                  <a:lnTo>
                    <a:pt x="748932" y="53496"/>
                  </a:lnTo>
                  <a:lnTo>
                    <a:pt x="748932" y="106991"/>
                  </a:lnTo>
                  <a:lnTo>
                    <a:pt x="53495" y="106991"/>
                  </a:lnTo>
                  <a:close/>
                  <a:moveTo>
                    <a:pt x="106990" y="160486"/>
                  </a:moveTo>
                  <a:lnTo>
                    <a:pt x="695437" y="160486"/>
                  </a:lnTo>
                  <a:lnTo>
                    <a:pt x="695437" y="1497863"/>
                  </a:lnTo>
                  <a:lnTo>
                    <a:pt x="534951" y="1497863"/>
                  </a:lnTo>
                  <a:lnTo>
                    <a:pt x="534951" y="1417621"/>
                  </a:lnTo>
                  <a:cubicBezTo>
                    <a:pt x="534951" y="1369843"/>
                    <a:pt x="509463" y="1325693"/>
                    <a:pt x="468082" y="1301799"/>
                  </a:cubicBezTo>
                  <a:cubicBezTo>
                    <a:pt x="426701" y="1277910"/>
                    <a:pt x="375726" y="1277910"/>
                    <a:pt x="334345" y="1301799"/>
                  </a:cubicBezTo>
                  <a:cubicBezTo>
                    <a:pt x="292964" y="1325693"/>
                    <a:pt x="267476" y="1369843"/>
                    <a:pt x="267476" y="1417621"/>
                  </a:cubicBezTo>
                  <a:lnTo>
                    <a:pt x="267476" y="1497863"/>
                  </a:lnTo>
                  <a:lnTo>
                    <a:pt x="106990" y="1497863"/>
                  </a:lnTo>
                  <a:close/>
                  <a:moveTo>
                    <a:pt x="481456" y="1497863"/>
                  </a:moveTo>
                  <a:lnTo>
                    <a:pt x="320971" y="1497863"/>
                  </a:lnTo>
                  <a:lnTo>
                    <a:pt x="320971" y="1417621"/>
                  </a:lnTo>
                  <a:cubicBezTo>
                    <a:pt x="320971" y="1388950"/>
                    <a:pt x="336268" y="1362465"/>
                    <a:pt x="361092" y="1348127"/>
                  </a:cubicBezTo>
                  <a:cubicBezTo>
                    <a:pt x="385917" y="1333794"/>
                    <a:pt x="416510" y="1333794"/>
                    <a:pt x="441335" y="1348127"/>
                  </a:cubicBezTo>
                  <a:cubicBezTo>
                    <a:pt x="466159" y="1362465"/>
                    <a:pt x="481456" y="1388950"/>
                    <a:pt x="481456" y="1417621"/>
                  </a:cubicBezTo>
                  <a:close/>
                  <a:moveTo>
                    <a:pt x="1604853" y="1604853"/>
                  </a:moveTo>
                  <a:lnTo>
                    <a:pt x="53495" y="1604853"/>
                  </a:lnTo>
                  <a:lnTo>
                    <a:pt x="53495" y="1551358"/>
                  </a:lnTo>
                  <a:lnTo>
                    <a:pt x="1604853" y="1551358"/>
                  </a:lnTo>
                  <a:close/>
                  <a:moveTo>
                    <a:pt x="1337378" y="1497863"/>
                  </a:moveTo>
                  <a:lnTo>
                    <a:pt x="1176892" y="1497863"/>
                  </a:lnTo>
                  <a:lnTo>
                    <a:pt x="1176892" y="1417621"/>
                  </a:lnTo>
                  <a:cubicBezTo>
                    <a:pt x="1176892" y="1388950"/>
                    <a:pt x="1192189" y="1362465"/>
                    <a:pt x="1217014" y="1348127"/>
                  </a:cubicBezTo>
                  <a:cubicBezTo>
                    <a:pt x="1241838" y="1333794"/>
                    <a:pt x="1272432" y="1333794"/>
                    <a:pt x="1297256" y="1348127"/>
                  </a:cubicBezTo>
                  <a:cubicBezTo>
                    <a:pt x="1322081" y="1362465"/>
                    <a:pt x="1337378" y="1388950"/>
                    <a:pt x="1337378" y="1417621"/>
                  </a:cubicBezTo>
                  <a:close/>
                  <a:moveTo>
                    <a:pt x="1551358" y="1497863"/>
                  </a:moveTo>
                  <a:lnTo>
                    <a:pt x="1390873" y="1497863"/>
                  </a:lnTo>
                  <a:lnTo>
                    <a:pt x="1390873" y="1417621"/>
                  </a:lnTo>
                  <a:cubicBezTo>
                    <a:pt x="1390873" y="1369843"/>
                    <a:pt x="1365385" y="1325693"/>
                    <a:pt x="1324004" y="1301799"/>
                  </a:cubicBezTo>
                  <a:cubicBezTo>
                    <a:pt x="1282623" y="1277910"/>
                    <a:pt x="1231647" y="1277910"/>
                    <a:pt x="1190266" y="1301799"/>
                  </a:cubicBezTo>
                  <a:cubicBezTo>
                    <a:pt x="1148885" y="1325693"/>
                    <a:pt x="1123397" y="1369843"/>
                    <a:pt x="1123397" y="1417621"/>
                  </a:cubicBezTo>
                  <a:lnTo>
                    <a:pt x="1123397" y="1497863"/>
                  </a:lnTo>
                  <a:lnTo>
                    <a:pt x="962912" y="1497863"/>
                  </a:lnTo>
                  <a:lnTo>
                    <a:pt x="962912" y="160486"/>
                  </a:lnTo>
                  <a:lnTo>
                    <a:pt x="1551358" y="160486"/>
                  </a:lnTo>
                  <a:close/>
                </a:path>
              </a:pathLst>
            </a:custGeom>
            <a:solidFill>
              <a:srgbClr val="FFFFFF"/>
            </a:solidFill>
            <a:ln w="142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14EAA77-41B2-4C1A-BFE1-FE5AC3EF4643}"/>
              </a:ext>
            </a:extLst>
          </p:cNvPr>
          <p:cNvSpPr/>
          <p:nvPr/>
        </p:nvSpPr>
        <p:spPr>
          <a:xfrm>
            <a:off x="8140896" y="2077859"/>
            <a:ext cx="3220965" cy="3158111"/>
          </a:xfrm>
          <a:prstGeom prst="roundRect">
            <a:avLst>
              <a:gd name="adj" fmla="val 8878"/>
            </a:avLst>
          </a:prstGeom>
          <a:solidFill>
            <a:srgbClr val="263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FF5345-4338-4E56-B5F3-9BFD550422E6}"/>
              </a:ext>
            </a:extLst>
          </p:cNvPr>
          <p:cNvSpPr txBox="1"/>
          <p:nvPr/>
        </p:nvSpPr>
        <p:spPr>
          <a:xfrm>
            <a:off x="8320619" y="2873951"/>
            <a:ext cx="28166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2EDEB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The Mews</a:t>
            </a:r>
          </a:p>
          <a:p>
            <a:endParaRPr lang="en-GB" sz="120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  <a:p>
            <a:r>
              <a:rPr lang="en-GB" sz="1200">
                <a:solidFill>
                  <a:schemeClr val="bg1"/>
                </a:solidFill>
                <a:latin typeface="Poppins Light" panose="00000400000000000000" pitchFamily="50" charset="0"/>
                <a:ea typeface="Calibri" panose="020F0502020204030204" pitchFamily="34" charset="0"/>
                <a:cs typeface="Poppins Light" panose="00000400000000000000" pitchFamily="50" charset="0"/>
              </a:rPr>
              <a:t>The Mews is a property comprising of single ensuite bedrooms in apartments of 4, 5 or 6 with a shared kitchen and dining area. Located in a quiet residential area but still only a short bus-ride from the school.</a:t>
            </a:r>
          </a:p>
          <a:p>
            <a:endParaRPr lang="en-GB" sz="1200">
              <a:solidFill>
                <a:schemeClr val="bg1"/>
              </a:solidFill>
              <a:latin typeface="Poppins Light" panose="00000400000000000000" pitchFamily="50" charset="0"/>
              <a:ea typeface="Calibri" panose="020F0502020204030204" pitchFamily="34" charset="0"/>
              <a:cs typeface="Poppins Light" panose="00000400000000000000" pitchFamily="50" charset="0"/>
            </a:endParaRPr>
          </a:p>
          <a:p>
            <a:pPr algn="ctr"/>
            <a:r>
              <a:rPr lang="en-GB" sz="1200" b="1">
                <a:ln w="9525">
                  <a:noFill/>
                </a:ln>
                <a:solidFill>
                  <a:schemeClr val="bg1"/>
                </a:solidFill>
                <a:latin typeface="Poppins Bold" panose="00000800000000000000" pitchFamily="2" charset="0"/>
              </a:rPr>
              <a:t>From £255 per week</a:t>
            </a:r>
          </a:p>
        </p:txBody>
      </p:sp>
      <p:grpSp>
        <p:nvGrpSpPr>
          <p:cNvPr id="71" name="Graphic 65">
            <a:extLst>
              <a:ext uri="{FF2B5EF4-FFF2-40B4-BE49-F238E27FC236}">
                <a16:creationId xmlns:a16="http://schemas.microsoft.com/office/drawing/2014/main" id="{354D0E92-27D0-4F5E-9921-96E70AD6F739}"/>
              </a:ext>
            </a:extLst>
          </p:cNvPr>
          <p:cNvGrpSpPr/>
          <p:nvPr/>
        </p:nvGrpSpPr>
        <p:grpSpPr>
          <a:xfrm>
            <a:off x="10538343" y="2269636"/>
            <a:ext cx="590551" cy="590551"/>
            <a:chOff x="12933223" y="158507"/>
            <a:chExt cx="590550" cy="590550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4359427-DD1A-4137-B8A0-CF59424C6128}"/>
                </a:ext>
              </a:extLst>
            </p:cNvPr>
            <p:cNvSpPr/>
            <p:nvPr/>
          </p:nvSpPr>
          <p:spPr>
            <a:xfrm>
              <a:off x="12933223" y="158507"/>
              <a:ext cx="590550" cy="590550"/>
            </a:xfrm>
            <a:custGeom>
              <a:avLst/>
              <a:gdLst>
                <a:gd name="connsiteX0" fmla="*/ 571500 w 590550"/>
                <a:gd name="connsiteY0" fmla="*/ 535305 h 590550"/>
                <a:gd name="connsiteX1" fmla="*/ 571500 w 590550"/>
                <a:gd name="connsiteY1" fmla="*/ 38100 h 590550"/>
                <a:gd name="connsiteX2" fmla="*/ 552450 w 590550"/>
                <a:gd name="connsiteY2" fmla="*/ 38100 h 590550"/>
                <a:gd name="connsiteX3" fmla="*/ 552450 w 590550"/>
                <a:gd name="connsiteY3" fmla="*/ 0 h 590550"/>
                <a:gd name="connsiteX4" fmla="*/ 342900 w 590550"/>
                <a:gd name="connsiteY4" fmla="*/ 0 h 590550"/>
                <a:gd name="connsiteX5" fmla="*/ 342900 w 590550"/>
                <a:gd name="connsiteY5" fmla="*/ 38100 h 590550"/>
                <a:gd name="connsiteX6" fmla="*/ 323850 w 590550"/>
                <a:gd name="connsiteY6" fmla="*/ 38100 h 590550"/>
                <a:gd name="connsiteX7" fmla="*/ 323850 w 590550"/>
                <a:gd name="connsiteY7" fmla="*/ 266700 h 590550"/>
                <a:gd name="connsiteX8" fmla="*/ 266700 w 590550"/>
                <a:gd name="connsiteY8" fmla="*/ 266700 h 590550"/>
                <a:gd name="connsiteX9" fmla="*/ 266700 w 590550"/>
                <a:gd name="connsiteY9" fmla="*/ 152400 h 590550"/>
                <a:gd name="connsiteX10" fmla="*/ 247650 w 590550"/>
                <a:gd name="connsiteY10" fmla="*/ 152400 h 590550"/>
                <a:gd name="connsiteX11" fmla="*/ 247650 w 590550"/>
                <a:gd name="connsiteY11" fmla="*/ 133350 h 590550"/>
                <a:gd name="connsiteX12" fmla="*/ 283845 w 590550"/>
                <a:gd name="connsiteY12" fmla="*/ 133350 h 590550"/>
                <a:gd name="connsiteX13" fmla="*/ 142875 w 590550"/>
                <a:gd name="connsiteY13" fmla="*/ 16193 h 590550"/>
                <a:gd name="connsiteX14" fmla="*/ 1905 w 590550"/>
                <a:gd name="connsiteY14" fmla="*/ 133350 h 590550"/>
                <a:gd name="connsiteX15" fmla="*/ 38100 w 590550"/>
                <a:gd name="connsiteY15" fmla="*/ 133350 h 590550"/>
                <a:gd name="connsiteX16" fmla="*/ 38100 w 590550"/>
                <a:gd name="connsiteY16" fmla="*/ 152400 h 590550"/>
                <a:gd name="connsiteX17" fmla="*/ 19050 w 590550"/>
                <a:gd name="connsiteY17" fmla="*/ 152400 h 590550"/>
                <a:gd name="connsiteX18" fmla="*/ 19050 w 590550"/>
                <a:gd name="connsiteY18" fmla="*/ 535305 h 590550"/>
                <a:gd name="connsiteX19" fmla="*/ 0 w 590550"/>
                <a:gd name="connsiteY19" fmla="*/ 561975 h 590550"/>
                <a:gd name="connsiteX20" fmla="*/ 0 w 590550"/>
                <a:gd name="connsiteY20" fmla="*/ 590550 h 590550"/>
                <a:gd name="connsiteX21" fmla="*/ 590550 w 590550"/>
                <a:gd name="connsiteY21" fmla="*/ 590550 h 590550"/>
                <a:gd name="connsiteX22" fmla="*/ 590550 w 590550"/>
                <a:gd name="connsiteY22" fmla="*/ 561975 h 590550"/>
                <a:gd name="connsiteX23" fmla="*/ 571500 w 590550"/>
                <a:gd name="connsiteY23" fmla="*/ 535305 h 590550"/>
                <a:gd name="connsiteX24" fmla="*/ 361950 w 590550"/>
                <a:gd name="connsiteY24" fmla="*/ 19050 h 590550"/>
                <a:gd name="connsiteX25" fmla="*/ 533400 w 590550"/>
                <a:gd name="connsiteY25" fmla="*/ 19050 h 590550"/>
                <a:gd name="connsiteX26" fmla="*/ 533400 w 590550"/>
                <a:gd name="connsiteY26" fmla="*/ 38100 h 590550"/>
                <a:gd name="connsiteX27" fmla="*/ 361950 w 590550"/>
                <a:gd name="connsiteY27" fmla="*/ 38100 h 590550"/>
                <a:gd name="connsiteX28" fmla="*/ 361950 w 590550"/>
                <a:gd name="connsiteY28" fmla="*/ 19050 h 590550"/>
                <a:gd name="connsiteX29" fmla="*/ 342900 w 590550"/>
                <a:gd name="connsiteY29" fmla="*/ 57150 h 590550"/>
                <a:gd name="connsiteX30" fmla="*/ 552450 w 590550"/>
                <a:gd name="connsiteY30" fmla="*/ 57150 h 590550"/>
                <a:gd name="connsiteX31" fmla="*/ 552450 w 590550"/>
                <a:gd name="connsiteY31" fmla="*/ 533400 h 590550"/>
                <a:gd name="connsiteX32" fmla="*/ 495300 w 590550"/>
                <a:gd name="connsiteY32" fmla="*/ 533400 h 590550"/>
                <a:gd name="connsiteX33" fmla="*/ 495300 w 590550"/>
                <a:gd name="connsiteY33" fmla="*/ 457200 h 590550"/>
                <a:gd name="connsiteX34" fmla="*/ 419100 w 590550"/>
                <a:gd name="connsiteY34" fmla="*/ 457200 h 590550"/>
                <a:gd name="connsiteX35" fmla="*/ 419100 w 590550"/>
                <a:gd name="connsiteY35" fmla="*/ 438150 h 590550"/>
                <a:gd name="connsiteX36" fmla="*/ 533400 w 590550"/>
                <a:gd name="connsiteY36" fmla="*/ 438150 h 590550"/>
                <a:gd name="connsiteX37" fmla="*/ 533400 w 590550"/>
                <a:gd name="connsiteY37" fmla="*/ 381000 h 590550"/>
                <a:gd name="connsiteX38" fmla="*/ 419100 w 590550"/>
                <a:gd name="connsiteY38" fmla="*/ 381000 h 590550"/>
                <a:gd name="connsiteX39" fmla="*/ 419100 w 590550"/>
                <a:gd name="connsiteY39" fmla="*/ 361950 h 590550"/>
                <a:gd name="connsiteX40" fmla="*/ 533400 w 590550"/>
                <a:gd name="connsiteY40" fmla="*/ 361950 h 590550"/>
                <a:gd name="connsiteX41" fmla="*/ 533400 w 590550"/>
                <a:gd name="connsiteY41" fmla="*/ 304800 h 590550"/>
                <a:gd name="connsiteX42" fmla="*/ 419100 w 590550"/>
                <a:gd name="connsiteY42" fmla="*/ 304800 h 590550"/>
                <a:gd name="connsiteX43" fmla="*/ 409575 w 590550"/>
                <a:gd name="connsiteY43" fmla="*/ 304800 h 590550"/>
                <a:gd name="connsiteX44" fmla="*/ 400050 w 590550"/>
                <a:gd name="connsiteY44" fmla="*/ 304800 h 590550"/>
                <a:gd name="connsiteX45" fmla="*/ 400050 w 590550"/>
                <a:gd name="connsiteY45" fmla="*/ 285750 h 590550"/>
                <a:gd name="connsiteX46" fmla="*/ 533400 w 590550"/>
                <a:gd name="connsiteY46" fmla="*/ 285750 h 590550"/>
                <a:gd name="connsiteX47" fmla="*/ 533400 w 590550"/>
                <a:gd name="connsiteY47" fmla="*/ 228600 h 590550"/>
                <a:gd name="connsiteX48" fmla="*/ 361950 w 590550"/>
                <a:gd name="connsiteY48" fmla="*/ 228600 h 590550"/>
                <a:gd name="connsiteX49" fmla="*/ 361950 w 590550"/>
                <a:gd name="connsiteY49" fmla="*/ 266700 h 590550"/>
                <a:gd name="connsiteX50" fmla="*/ 342900 w 590550"/>
                <a:gd name="connsiteY50" fmla="*/ 266700 h 590550"/>
                <a:gd name="connsiteX51" fmla="*/ 342900 w 590550"/>
                <a:gd name="connsiteY51" fmla="*/ 57150 h 590550"/>
                <a:gd name="connsiteX52" fmla="*/ 323850 w 590550"/>
                <a:gd name="connsiteY52" fmla="*/ 533400 h 590550"/>
                <a:gd name="connsiteX53" fmla="*/ 266700 w 590550"/>
                <a:gd name="connsiteY53" fmla="*/ 533400 h 590550"/>
                <a:gd name="connsiteX54" fmla="*/ 266700 w 590550"/>
                <a:gd name="connsiteY54" fmla="*/ 457200 h 590550"/>
                <a:gd name="connsiteX55" fmla="*/ 323850 w 590550"/>
                <a:gd name="connsiteY55" fmla="*/ 457200 h 590550"/>
                <a:gd name="connsiteX56" fmla="*/ 323850 w 590550"/>
                <a:gd name="connsiteY56" fmla="*/ 533400 h 590550"/>
                <a:gd name="connsiteX57" fmla="*/ 247650 w 590550"/>
                <a:gd name="connsiteY57" fmla="*/ 438150 h 590550"/>
                <a:gd name="connsiteX58" fmla="*/ 247650 w 590550"/>
                <a:gd name="connsiteY58" fmla="*/ 533400 h 590550"/>
                <a:gd name="connsiteX59" fmla="*/ 190500 w 590550"/>
                <a:gd name="connsiteY59" fmla="*/ 533400 h 590550"/>
                <a:gd name="connsiteX60" fmla="*/ 190500 w 590550"/>
                <a:gd name="connsiteY60" fmla="*/ 323850 h 590550"/>
                <a:gd name="connsiteX61" fmla="*/ 400050 w 590550"/>
                <a:gd name="connsiteY61" fmla="*/ 323850 h 590550"/>
                <a:gd name="connsiteX62" fmla="*/ 400050 w 590550"/>
                <a:gd name="connsiteY62" fmla="*/ 533400 h 590550"/>
                <a:gd name="connsiteX63" fmla="*/ 342900 w 590550"/>
                <a:gd name="connsiteY63" fmla="*/ 533400 h 590550"/>
                <a:gd name="connsiteX64" fmla="*/ 342900 w 590550"/>
                <a:gd name="connsiteY64" fmla="*/ 438150 h 590550"/>
                <a:gd name="connsiteX65" fmla="*/ 247650 w 590550"/>
                <a:gd name="connsiteY65" fmla="*/ 438150 h 590550"/>
                <a:gd name="connsiteX66" fmla="*/ 514350 w 590550"/>
                <a:gd name="connsiteY66" fmla="*/ 247650 h 590550"/>
                <a:gd name="connsiteX67" fmla="*/ 514350 w 590550"/>
                <a:gd name="connsiteY67" fmla="*/ 266700 h 590550"/>
                <a:gd name="connsiteX68" fmla="*/ 495300 w 590550"/>
                <a:gd name="connsiteY68" fmla="*/ 266700 h 590550"/>
                <a:gd name="connsiteX69" fmla="*/ 495300 w 590550"/>
                <a:gd name="connsiteY69" fmla="*/ 247650 h 590550"/>
                <a:gd name="connsiteX70" fmla="*/ 514350 w 590550"/>
                <a:gd name="connsiteY70" fmla="*/ 247650 h 590550"/>
                <a:gd name="connsiteX71" fmla="*/ 476250 w 590550"/>
                <a:gd name="connsiteY71" fmla="*/ 266700 h 590550"/>
                <a:gd name="connsiteX72" fmla="*/ 457200 w 590550"/>
                <a:gd name="connsiteY72" fmla="*/ 266700 h 590550"/>
                <a:gd name="connsiteX73" fmla="*/ 457200 w 590550"/>
                <a:gd name="connsiteY73" fmla="*/ 247650 h 590550"/>
                <a:gd name="connsiteX74" fmla="*/ 476250 w 590550"/>
                <a:gd name="connsiteY74" fmla="*/ 247650 h 590550"/>
                <a:gd name="connsiteX75" fmla="*/ 476250 w 590550"/>
                <a:gd name="connsiteY75" fmla="*/ 266700 h 590550"/>
                <a:gd name="connsiteX76" fmla="*/ 438150 w 590550"/>
                <a:gd name="connsiteY76" fmla="*/ 266700 h 590550"/>
                <a:gd name="connsiteX77" fmla="*/ 419100 w 590550"/>
                <a:gd name="connsiteY77" fmla="*/ 266700 h 590550"/>
                <a:gd name="connsiteX78" fmla="*/ 419100 w 590550"/>
                <a:gd name="connsiteY78" fmla="*/ 247650 h 590550"/>
                <a:gd name="connsiteX79" fmla="*/ 438150 w 590550"/>
                <a:gd name="connsiteY79" fmla="*/ 247650 h 590550"/>
                <a:gd name="connsiteX80" fmla="*/ 438150 w 590550"/>
                <a:gd name="connsiteY80" fmla="*/ 266700 h 590550"/>
                <a:gd name="connsiteX81" fmla="*/ 400050 w 590550"/>
                <a:gd name="connsiteY81" fmla="*/ 266700 h 590550"/>
                <a:gd name="connsiteX82" fmla="*/ 381000 w 590550"/>
                <a:gd name="connsiteY82" fmla="*/ 266700 h 590550"/>
                <a:gd name="connsiteX83" fmla="*/ 381000 w 590550"/>
                <a:gd name="connsiteY83" fmla="*/ 247650 h 590550"/>
                <a:gd name="connsiteX84" fmla="*/ 400050 w 590550"/>
                <a:gd name="connsiteY84" fmla="*/ 247650 h 590550"/>
                <a:gd name="connsiteX85" fmla="*/ 400050 w 590550"/>
                <a:gd name="connsiteY85" fmla="*/ 266700 h 590550"/>
                <a:gd name="connsiteX86" fmla="*/ 419100 w 590550"/>
                <a:gd name="connsiteY86" fmla="*/ 323850 h 590550"/>
                <a:gd name="connsiteX87" fmla="*/ 438150 w 590550"/>
                <a:gd name="connsiteY87" fmla="*/ 323850 h 590550"/>
                <a:gd name="connsiteX88" fmla="*/ 438150 w 590550"/>
                <a:gd name="connsiteY88" fmla="*/ 342900 h 590550"/>
                <a:gd name="connsiteX89" fmla="*/ 419100 w 590550"/>
                <a:gd name="connsiteY89" fmla="*/ 342900 h 590550"/>
                <a:gd name="connsiteX90" fmla="*/ 419100 w 590550"/>
                <a:gd name="connsiteY90" fmla="*/ 323850 h 590550"/>
                <a:gd name="connsiteX91" fmla="*/ 514350 w 590550"/>
                <a:gd name="connsiteY91" fmla="*/ 323850 h 590550"/>
                <a:gd name="connsiteX92" fmla="*/ 514350 w 590550"/>
                <a:gd name="connsiteY92" fmla="*/ 342900 h 590550"/>
                <a:gd name="connsiteX93" fmla="*/ 495300 w 590550"/>
                <a:gd name="connsiteY93" fmla="*/ 342900 h 590550"/>
                <a:gd name="connsiteX94" fmla="*/ 495300 w 590550"/>
                <a:gd name="connsiteY94" fmla="*/ 323850 h 590550"/>
                <a:gd name="connsiteX95" fmla="*/ 514350 w 590550"/>
                <a:gd name="connsiteY95" fmla="*/ 323850 h 590550"/>
                <a:gd name="connsiteX96" fmla="*/ 476250 w 590550"/>
                <a:gd name="connsiteY96" fmla="*/ 342900 h 590550"/>
                <a:gd name="connsiteX97" fmla="*/ 457200 w 590550"/>
                <a:gd name="connsiteY97" fmla="*/ 342900 h 590550"/>
                <a:gd name="connsiteX98" fmla="*/ 457200 w 590550"/>
                <a:gd name="connsiteY98" fmla="*/ 323850 h 590550"/>
                <a:gd name="connsiteX99" fmla="*/ 476250 w 590550"/>
                <a:gd name="connsiteY99" fmla="*/ 323850 h 590550"/>
                <a:gd name="connsiteX100" fmla="*/ 476250 w 590550"/>
                <a:gd name="connsiteY100" fmla="*/ 342900 h 590550"/>
                <a:gd name="connsiteX101" fmla="*/ 419100 w 590550"/>
                <a:gd name="connsiteY101" fmla="*/ 400050 h 590550"/>
                <a:gd name="connsiteX102" fmla="*/ 438150 w 590550"/>
                <a:gd name="connsiteY102" fmla="*/ 400050 h 590550"/>
                <a:gd name="connsiteX103" fmla="*/ 438150 w 590550"/>
                <a:gd name="connsiteY103" fmla="*/ 419100 h 590550"/>
                <a:gd name="connsiteX104" fmla="*/ 419100 w 590550"/>
                <a:gd name="connsiteY104" fmla="*/ 419100 h 590550"/>
                <a:gd name="connsiteX105" fmla="*/ 419100 w 590550"/>
                <a:gd name="connsiteY105" fmla="*/ 400050 h 590550"/>
                <a:gd name="connsiteX106" fmla="*/ 514350 w 590550"/>
                <a:gd name="connsiteY106" fmla="*/ 400050 h 590550"/>
                <a:gd name="connsiteX107" fmla="*/ 514350 w 590550"/>
                <a:gd name="connsiteY107" fmla="*/ 419100 h 590550"/>
                <a:gd name="connsiteX108" fmla="*/ 495300 w 590550"/>
                <a:gd name="connsiteY108" fmla="*/ 419100 h 590550"/>
                <a:gd name="connsiteX109" fmla="*/ 495300 w 590550"/>
                <a:gd name="connsiteY109" fmla="*/ 400050 h 590550"/>
                <a:gd name="connsiteX110" fmla="*/ 514350 w 590550"/>
                <a:gd name="connsiteY110" fmla="*/ 400050 h 590550"/>
                <a:gd name="connsiteX111" fmla="*/ 476250 w 590550"/>
                <a:gd name="connsiteY111" fmla="*/ 419100 h 590550"/>
                <a:gd name="connsiteX112" fmla="*/ 457200 w 590550"/>
                <a:gd name="connsiteY112" fmla="*/ 419100 h 590550"/>
                <a:gd name="connsiteX113" fmla="*/ 457200 w 590550"/>
                <a:gd name="connsiteY113" fmla="*/ 400050 h 590550"/>
                <a:gd name="connsiteX114" fmla="*/ 476250 w 590550"/>
                <a:gd name="connsiteY114" fmla="*/ 400050 h 590550"/>
                <a:gd name="connsiteX115" fmla="*/ 476250 w 590550"/>
                <a:gd name="connsiteY115" fmla="*/ 419100 h 590550"/>
                <a:gd name="connsiteX116" fmla="*/ 381000 w 590550"/>
                <a:gd name="connsiteY116" fmla="*/ 304800 h 590550"/>
                <a:gd name="connsiteX117" fmla="*/ 209550 w 590550"/>
                <a:gd name="connsiteY117" fmla="*/ 304800 h 590550"/>
                <a:gd name="connsiteX118" fmla="*/ 209550 w 590550"/>
                <a:gd name="connsiteY118" fmla="*/ 285750 h 590550"/>
                <a:gd name="connsiteX119" fmla="*/ 361950 w 590550"/>
                <a:gd name="connsiteY119" fmla="*/ 285750 h 590550"/>
                <a:gd name="connsiteX120" fmla="*/ 381000 w 590550"/>
                <a:gd name="connsiteY120" fmla="*/ 285750 h 590550"/>
                <a:gd name="connsiteX121" fmla="*/ 381000 w 590550"/>
                <a:gd name="connsiteY121" fmla="*/ 304800 h 590550"/>
                <a:gd name="connsiteX122" fmla="*/ 419100 w 590550"/>
                <a:gd name="connsiteY122" fmla="*/ 476250 h 590550"/>
                <a:gd name="connsiteX123" fmla="*/ 476250 w 590550"/>
                <a:gd name="connsiteY123" fmla="*/ 476250 h 590550"/>
                <a:gd name="connsiteX124" fmla="*/ 476250 w 590550"/>
                <a:gd name="connsiteY124" fmla="*/ 533400 h 590550"/>
                <a:gd name="connsiteX125" fmla="*/ 419100 w 590550"/>
                <a:gd name="connsiteY125" fmla="*/ 533400 h 590550"/>
                <a:gd name="connsiteX126" fmla="*/ 419100 w 590550"/>
                <a:gd name="connsiteY126" fmla="*/ 476250 h 590550"/>
                <a:gd name="connsiteX127" fmla="*/ 142875 w 590550"/>
                <a:gd name="connsiteY127" fmla="*/ 40958 h 590550"/>
                <a:gd name="connsiteX128" fmla="*/ 230505 w 590550"/>
                <a:gd name="connsiteY128" fmla="*/ 114300 h 590550"/>
                <a:gd name="connsiteX129" fmla="*/ 55245 w 590550"/>
                <a:gd name="connsiteY129" fmla="*/ 114300 h 590550"/>
                <a:gd name="connsiteX130" fmla="*/ 142875 w 590550"/>
                <a:gd name="connsiteY130" fmla="*/ 40958 h 590550"/>
                <a:gd name="connsiteX131" fmla="*/ 57150 w 590550"/>
                <a:gd name="connsiteY131" fmla="*/ 133350 h 590550"/>
                <a:gd name="connsiteX132" fmla="*/ 228600 w 590550"/>
                <a:gd name="connsiteY132" fmla="*/ 133350 h 590550"/>
                <a:gd name="connsiteX133" fmla="*/ 228600 w 590550"/>
                <a:gd name="connsiteY133" fmla="*/ 152400 h 590550"/>
                <a:gd name="connsiteX134" fmla="*/ 57150 w 590550"/>
                <a:gd name="connsiteY134" fmla="*/ 152400 h 590550"/>
                <a:gd name="connsiteX135" fmla="*/ 57150 w 590550"/>
                <a:gd name="connsiteY135" fmla="*/ 133350 h 590550"/>
                <a:gd name="connsiteX136" fmla="*/ 247650 w 590550"/>
                <a:gd name="connsiteY136" fmla="*/ 171450 h 590550"/>
                <a:gd name="connsiteX137" fmla="*/ 247650 w 590550"/>
                <a:gd name="connsiteY137" fmla="*/ 266700 h 590550"/>
                <a:gd name="connsiteX138" fmla="*/ 190500 w 590550"/>
                <a:gd name="connsiteY138" fmla="*/ 266700 h 590550"/>
                <a:gd name="connsiteX139" fmla="*/ 190500 w 590550"/>
                <a:gd name="connsiteY139" fmla="*/ 304800 h 590550"/>
                <a:gd name="connsiteX140" fmla="*/ 171450 w 590550"/>
                <a:gd name="connsiteY140" fmla="*/ 304800 h 590550"/>
                <a:gd name="connsiteX141" fmla="*/ 171450 w 590550"/>
                <a:gd name="connsiteY141" fmla="*/ 533400 h 590550"/>
                <a:gd name="connsiteX142" fmla="*/ 133350 w 590550"/>
                <a:gd name="connsiteY142" fmla="*/ 533400 h 590550"/>
                <a:gd name="connsiteX143" fmla="*/ 133350 w 590550"/>
                <a:gd name="connsiteY143" fmla="*/ 495300 h 590550"/>
                <a:gd name="connsiteX144" fmla="*/ 57150 w 590550"/>
                <a:gd name="connsiteY144" fmla="*/ 495300 h 590550"/>
                <a:gd name="connsiteX145" fmla="*/ 57150 w 590550"/>
                <a:gd name="connsiteY145" fmla="*/ 533400 h 590550"/>
                <a:gd name="connsiteX146" fmla="*/ 38100 w 590550"/>
                <a:gd name="connsiteY146" fmla="*/ 533400 h 590550"/>
                <a:gd name="connsiteX147" fmla="*/ 38100 w 590550"/>
                <a:gd name="connsiteY147" fmla="*/ 171450 h 590550"/>
                <a:gd name="connsiteX148" fmla="*/ 247650 w 590550"/>
                <a:gd name="connsiteY148" fmla="*/ 171450 h 590550"/>
                <a:gd name="connsiteX149" fmla="*/ 114300 w 590550"/>
                <a:gd name="connsiteY149" fmla="*/ 533400 h 590550"/>
                <a:gd name="connsiteX150" fmla="*/ 76200 w 590550"/>
                <a:gd name="connsiteY150" fmla="*/ 533400 h 590550"/>
                <a:gd name="connsiteX151" fmla="*/ 76200 w 590550"/>
                <a:gd name="connsiteY151" fmla="*/ 514350 h 590550"/>
                <a:gd name="connsiteX152" fmla="*/ 114300 w 590550"/>
                <a:gd name="connsiteY152" fmla="*/ 514350 h 590550"/>
                <a:gd name="connsiteX153" fmla="*/ 114300 w 590550"/>
                <a:gd name="connsiteY153" fmla="*/ 533400 h 590550"/>
                <a:gd name="connsiteX154" fmla="*/ 571500 w 590550"/>
                <a:gd name="connsiteY154" fmla="*/ 571500 h 590550"/>
                <a:gd name="connsiteX155" fmla="*/ 19050 w 590550"/>
                <a:gd name="connsiteY155" fmla="*/ 571500 h 590550"/>
                <a:gd name="connsiteX156" fmla="*/ 19050 w 590550"/>
                <a:gd name="connsiteY156" fmla="*/ 561975 h 590550"/>
                <a:gd name="connsiteX157" fmla="*/ 28575 w 590550"/>
                <a:gd name="connsiteY157" fmla="*/ 552450 h 590550"/>
                <a:gd name="connsiteX158" fmla="*/ 561975 w 590550"/>
                <a:gd name="connsiteY158" fmla="*/ 552450 h 590550"/>
                <a:gd name="connsiteX159" fmla="*/ 571500 w 590550"/>
                <a:gd name="connsiteY159" fmla="*/ 561975 h 590550"/>
                <a:gd name="connsiteX160" fmla="*/ 571500 w 590550"/>
                <a:gd name="connsiteY160" fmla="*/ 57150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590550" h="590550">
                  <a:moveTo>
                    <a:pt x="571500" y="535305"/>
                  </a:moveTo>
                  <a:lnTo>
                    <a:pt x="571500" y="38100"/>
                  </a:lnTo>
                  <a:lnTo>
                    <a:pt x="552450" y="38100"/>
                  </a:lnTo>
                  <a:lnTo>
                    <a:pt x="552450" y="0"/>
                  </a:lnTo>
                  <a:lnTo>
                    <a:pt x="342900" y="0"/>
                  </a:lnTo>
                  <a:lnTo>
                    <a:pt x="342900" y="38100"/>
                  </a:lnTo>
                  <a:lnTo>
                    <a:pt x="323850" y="38100"/>
                  </a:lnTo>
                  <a:lnTo>
                    <a:pt x="323850" y="266700"/>
                  </a:lnTo>
                  <a:lnTo>
                    <a:pt x="266700" y="266700"/>
                  </a:lnTo>
                  <a:lnTo>
                    <a:pt x="266700" y="152400"/>
                  </a:lnTo>
                  <a:lnTo>
                    <a:pt x="247650" y="152400"/>
                  </a:lnTo>
                  <a:lnTo>
                    <a:pt x="247650" y="133350"/>
                  </a:lnTo>
                  <a:lnTo>
                    <a:pt x="283845" y="133350"/>
                  </a:lnTo>
                  <a:lnTo>
                    <a:pt x="142875" y="16193"/>
                  </a:lnTo>
                  <a:lnTo>
                    <a:pt x="1905" y="133350"/>
                  </a:lnTo>
                  <a:lnTo>
                    <a:pt x="38100" y="133350"/>
                  </a:lnTo>
                  <a:lnTo>
                    <a:pt x="38100" y="152400"/>
                  </a:lnTo>
                  <a:lnTo>
                    <a:pt x="19050" y="152400"/>
                  </a:lnTo>
                  <a:lnTo>
                    <a:pt x="19050" y="535305"/>
                  </a:lnTo>
                  <a:cubicBezTo>
                    <a:pt x="7620" y="539115"/>
                    <a:pt x="0" y="549593"/>
                    <a:pt x="0" y="561975"/>
                  </a:cubicBezTo>
                  <a:lnTo>
                    <a:pt x="0" y="590550"/>
                  </a:lnTo>
                  <a:lnTo>
                    <a:pt x="590550" y="590550"/>
                  </a:lnTo>
                  <a:lnTo>
                    <a:pt x="590550" y="561975"/>
                  </a:lnTo>
                  <a:cubicBezTo>
                    <a:pt x="590550" y="549593"/>
                    <a:pt x="582930" y="539115"/>
                    <a:pt x="571500" y="535305"/>
                  </a:cubicBezTo>
                  <a:close/>
                  <a:moveTo>
                    <a:pt x="361950" y="19050"/>
                  </a:moveTo>
                  <a:lnTo>
                    <a:pt x="533400" y="19050"/>
                  </a:lnTo>
                  <a:lnTo>
                    <a:pt x="533400" y="38100"/>
                  </a:lnTo>
                  <a:lnTo>
                    <a:pt x="361950" y="38100"/>
                  </a:lnTo>
                  <a:lnTo>
                    <a:pt x="361950" y="19050"/>
                  </a:lnTo>
                  <a:close/>
                  <a:moveTo>
                    <a:pt x="342900" y="57150"/>
                  </a:moveTo>
                  <a:lnTo>
                    <a:pt x="552450" y="57150"/>
                  </a:lnTo>
                  <a:lnTo>
                    <a:pt x="552450" y="533400"/>
                  </a:lnTo>
                  <a:lnTo>
                    <a:pt x="495300" y="533400"/>
                  </a:lnTo>
                  <a:lnTo>
                    <a:pt x="495300" y="457200"/>
                  </a:lnTo>
                  <a:lnTo>
                    <a:pt x="419100" y="457200"/>
                  </a:lnTo>
                  <a:lnTo>
                    <a:pt x="419100" y="438150"/>
                  </a:lnTo>
                  <a:lnTo>
                    <a:pt x="533400" y="438150"/>
                  </a:lnTo>
                  <a:lnTo>
                    <a:pt x="533400" y="381000"/>
                  </a:lnTo>
                  <a:lnTo>
                    <a:pt x="419100" y="381000"/>
                  </a:lnTo>
                  <a:lnTo>
                    <a:pt x="419100" y="361950"/>
                  </a:lnTo>
                  <a:lnTo>
                    <a:pt x="533400" y="361950"/>
                  </a:lnTo>
                  <a:lnTo>
                    <a:pt x="533400" y="304800"/>
                  </a:lnTo>
                  <a:lnTo>
                    <a:pt x="419100" y="304800"/>
                  </a:lnTo>
                  <a:lnTo>
                    <a:pt x="409575" y="304800"/>
                  </a:lnTo>
                  <a:lnTo>
                    <a:pt x="400050" y="304800"/>
                  </a:lnTo>
                  <a:lnTo>
                    <a:pt x="400050" y="285750"/>
                  </a:lnTo>
                  <a:lnTo>
                    <a:pt x="533400" y="285750"/>
                  </a:lnTo>
                  <a:lnTo>
                    <a:pt x="533400" y="228600"/>
                  </a:lnTo>
                  <a:lnTo>
                    <a:pt x="361950" y="228600"/>
                  </a:lnTo>
                  <a:lnTo>
                    <a:pt x="361950" y="266700"/>
                  </a:lnTo>
                  <a:lnTo>
                    <a:pt x="342900" y="266700"/>
                  </a:lnTo>
                  <a:lnTo>
                    <a:pt x="342900" y="57150"/>
                  </a:lnTo>
                  <a:close/>
                  <a:moveTo>
                    <a:pt x="323850" y="533400"/>
                  </a:moveTo>
                  <a:lnTo>
                    <a:pt x="266700" y="533400"/>
                  </a:lnTo>
                  <a:lnTo>
                    <a:pt x="266700" y="457200"/>
                  </a:lnTo>
                  <a:lnTo>
                    <a:pt x="323850" y="457200"/>
                  </a:lnTo>
                  <a:lnTo>
                    <a:pt x="323850" y="533400"/>
                  </a:lnTo>
                  <a:close/>
                  <a:moveTo>
                    <a:pt x="247650" y="438150"/>
                  </a:moveTo>
                  <a:lnTo>
                    <a:pt x="247650" y="533400"/>
                  </a:lnTo>
                  <a:lnTo>
                    <a:pt x="190500" y="533400"/>
                  </a:lnTo>
                  <a:lnTo>
                    <a:pt x="190500" y="323850"/>
                  </a:lnTo>
                  <a:lnTo>
                    <a:pt x="400050" y="323850"/>
                  </a:lnTo>
                  <a:lnTo>
                    <a:pt x="400050" y="533400"/>
                  </a:lnTo>
                  <a:lnTo>
                    <a:pt x="342900" y="533400"/>
                  </a:lnTo>
                  <a:lnTo>
                    <a:pt x="342900" y="438150"/>
                  </a:lnTo>
                  <a:lnTo>
                    <a:pt x="247650" y="438150"/>
                  </a:lnTo>
                  <a:close/>
                  <a:moveTo>
                    <a:pt x="514350" y="247650"/>
                  </a:moveTo>
                  <a:lnTo>
                    <a:pt x="514350" y="266700"/>
                  </a:lnTo>
                  <a:lnTo>
                    <a:pt x="495300" y="266700"/>
                  </a:lnTo>
                  <a:lnTo>
                    <a:pt x="495300" y="247650"/>
                  </a:lnTo>
                  <a:lnTo>
                    <a:pt x="514350" y="247650"/>
                  </a:lnTo>
                  <a:close/>
                  <a:moveTo>
                    <a:pt x="476250" y="266700"/>
                  </a:moveTo>
                  <a:lnTo>
                    <a:pt x="457200" y="266700"/>
                  </a:lnTo>
                  <a:lnTo>
                    <a:pt x="457200" y="247650"/>
                  </a:lnTo>
                  <a:lnTo>
                    <a:pt x="476250" y="247650"/>
                  </a:lnTo>
                  <a:lnTo>
                    <a:pt x="476250" y="266700"/>
                  </a:lnTo>
                  <a:close/>
                  <a:moveTo>
                    <a:pt x="438150" y="266700"/>
                  </a:moveTo>
                  <a:lnTo>
                    <a:pt x="419100" y="266700"/>
                  </a:lnTo>
                  <a:lnTo>
                    <a:pt x="419100" y="247650"/>
                  </a:lnTo>
                  <a:lnTo>
                    <a:pt x="438150" y="247650"/>
                  </a:lnTo>
                  <a:lnTo>
                    <a:pt x="438150" y="266700"/>
                  </a:lnTo>
                  <a:close/>
                  <a:moveTo>
                    <a:pt x="400050" y="266700"/>
                  </a:moveTo>
                  <a:lnTo>
                    <a:pt x="381000" y="266700"/>
                  </a:lnTo>
                  <a:lnTo>
                    <a:pt x="381000" y="247650"/>
                  </a:lnTo>
                  <a:lnTo>
                    <a:pt x="400050" y="247650"/>
                  </a:lnTo>
                  <a:lnTo>
                    <a:pt x="400050" y="266700"/>
                  </a:lnTo>
                  <a:close/>
                  <a:moveTo>
                    <a:pt x="419100" y="323850"/>
                  </a:moveTo>
                  <a:lnTo>
                    <a:pt x="438150" y="323850"/>
                  </a:lnTo>
                  <a:lnTo>
                    <a:pt x="438150" y="342900"/>
                  </a:lnTo>
                  <a:lnTo>
                    <a:pt x="419100" y="342900"/>
                  </a:lnTo>
                  <a:lnTo>
                    <a:pt x="419100" y="323850"/>
                  </a:lnTo>
                  <a:close/>
                  <a:moveTo>
                    <a:pt x="514350" y="323850"/>
                  </a:moveTo>
                  <a:lnTo>
                    <a:pt x="514350" y="342900"/>
                  </a:lnTo>
                  <a:lnTo>
                    <a:pt x="495300" y="342900"/>
                  </a:lnTo>
                  <a:lnTo>
                    <a:pt x="495300" y="323850"/>
                  </a:lnTo>
                  <a:lnTo>
                    <a:pt x="514350" y="323850"/>
                  </a:lnTo>
                  <a:close/>
                  <a:moveTo>
                    <a:pt x="476250" y="342900"/>
                  </a:moveTo>
                  <a:lnTo>
                    <a:pt x="457200" y="342900"/>
                  </a:lnTo>
                  <a:lnTo>
                    <a:pt x="457200" y="323850"/>
                  </a:lnTo>
                  <a:lnTo>
                    <a:pt x="476250" y="323850"/>
                  </a:lnTo>
                  <a:lnTo>
                    <a:pt x="476250" y="342900"/>
                  </a:lnTo>
                  <a:close/>
                  <a:moveTo>
                    <a:pt x="419100" y="400050"/>
                  </a:moveTo>
                  <a:lnTo>
                    <a:pt x="438150" y="400050"/>
                  </a:lnTo>
                  <a:lnTo>
                    <a:pt x="438150" y="419100"/>
                  </a:lnTo>
                  <a:lnTo>
                    <a:pt x="419100" y="419100"/>
                  </a:lnTo>
                  <a:lnTo>
                    <a:pt x="419100" y="400050"/>
                  </a:lnTo>
                  <a:close/>
                  <a:moveTo>
                    <a:pt x="514350" y="400050"/>
                  </a:moveTo>
                  <a:lnTo>
                    <a:pt x="514350" y="419100"/>
                  </a:lnTo>
                  <a:lnTo>
                    <a:pt x="495300" y="419100"/>
                  </a:lnTo>
                  <a:lnTo>
                    <a:pt x="495300" y="400050"/>
                  </a:lnTo>
                  <a:lnTo>
                    <a:pt x="514350" y="400050"/>
                  </a:lnTo>
                  <a:close/>
                  <a:moveTo>
                    <a:pt x="476250" y="419100"/>
                  </a:moveTo>
                  <a:lnTo>
                    <a:pt x="457200" y="419100"/>
                  </a:lnTo>
                  <a:lnTo>
                    <a:pt x="457200" y="400050"/>
                  </a:lnTo>
                  <a:lnTo>
                    <a:pt x="476250" y="400050"/>
                  </a:lnTo>
                  <a:lnTo>
                    <a:pt x="476250" y="419100"/>
                  </a:lnTo>
                  <a:close/>
                  <a:moveTo>
                    <a:pt x="381000" y="304800"/>
                  </a:moveTo>
                  <a:lnTo>
                    <a:pt x="209550" y="304800"/>
                  </a:lnTo>
                  <a:lnTo>
                    <a:pt x="209550" y="285750"/>
                  </a:lnTo>
                  <a:lnTo>
                    <a:pt x="361950" y="285750"/>
                  </a:lnTo>
                  <a:lnTo>
                    <a:pt x="381000" y="285750"/>
                  </a:lnTo>
                  <a:lnTo>
                    <a:pt x="381000" y="304800"/>
                  </a:lnTo>
                  <a:close/>
                  <a:moveTo>
                    <a:pt x="419100" y="476250"/>
                  </a:moveTo>
                  <a:lnTo>
                    <a:pt x="476250" y="476250"/>
                  </a:lnTo>
                  <a:lnTo>
                    <a:pt x="476250" y="533400"/>
                  </a:lnTo>
                  <a:lnTo>
                    <a:pt x="419100" y="533400"/>
                  </a:lnTo>
                  <a:lnTo>
                    <a:pt x="419100" y="476250"/>
                  </a:lnTo>
                  <a:close/>
                  <a:moveTo>
                    <a:pt x="142875" y="40958"/>
                  </a:moveTo>
                  <a:lnTo>
                    <a:pt x="230505" y="114300"/>
                  </a:lnTo>
                  <a:lnTo>
                    <a:pt x="55245" y="114300"/>
                  </a:lnTo>
                  <a:lnTo>
                    <a:pt x="142875" y="40958"/>
                  </a:lnTo>
                  <a:close/>
                  <a:moveTo>
                    <a:pt x="57150" y="133350"/>
                  </a:moveTo>
                  <a:lnTo>
                    <a:pt x="228600" y="133350"/>
                  </a:lnTo>
                  <a:lnTo>
                    <a:pt x="228600" y="152400"/>
                  </a:lnTo>
                  <a:lnTo>
                    <a:pt x="57150" y="152400"/>
                  </a:lnTo>
                  <a:lnTo>
                    <a:pt x="57150" y="133350"/>
                  </a:lnTo>
                  <a:close/>
                  <a:moveTo>
                    <a:pt x="247650" y="171450"/>
                  </a:moveTo>
                  <a:lnTo>
                    <a:pt x="247650" y="266700"/>
                  </a:lnTo>
                  <a:lnTo>
                    <a:pt x="190500" y="266700"/>
                  </a:lnTo>
                  <a:lnTo>
                    <a:pt x="190500" y="304800"/>
                  </a:lnTo>
                  <a:lnTo>
                    <a:pt x="171450" y="304800"/>
                  </a:lnTo>
                  <a:lnTo>
                    <a:pt x="171450" y="533400"/>
                  </a:lnTo>
                  <a:lnTo>
                    <a:pt x="133350" y="533400"/>
                  </a:lnTo>
                  <a:lnTo>
                    <a:pt x="133350" y="495300"/>
                  </a:lnTo>
                  <a:lnTo>
                    <a:pt x="57150" y="495300"/>
                  </a:lnTo>
                  <a:lnTo>
                    <a:pt x="57150" y="533400"/>
                  </a:lnTo>
                  <a:lnTo>
                    <a:pt x="38100" y="533400"/>
                  </a:lnTo>
                  <a:lnTo>
                    <a:pt x="38100" y="171450"/>
                  </a:lnTo>
                  <a:lnTo>
                    <a:pt x="247650" y="171450"/>
                  </a:lnTo>
                  <a:close/>
                  <a:moveTo>
                    <a:pt x="114300" y="533400"/>
                  </a:moveTo>
                  <a:lnTo>
                    <a:pt x="76200" y="533400"/>
                  </a:lnTo>
                  <a:lnTo>
                    <a:pt x="76200" y="514350"/>
                  </a:lnTo>
                  <a:lnTo>
                    <a:pt x="114300" y="514350"/>
                  </a:lnTo>
                  <a:lnTo>
                    <a:pt x="114300" y="533400"/>
                  </a:lnTo>
                  <a:close/>
                  <a:moveTo>
                    <a:pt x="571500" y="571500"/>
                  </a:moveTo>
                  <a:lnTo>
                    <a:pt x="19050" y="571500"/>
                  </a:lnTo>
                  <a:lnTo>
                    <a:pt x="19050" y="561975"/>
                  </a:lnTo>
                  <a:cubicBezTo>
                    <a:pt x="19050" y="556260"/>
                    <a:pt x="22860" y="552450"/>
                    <a:pt x="28575" y="552450"/>
                  </a:cubicBezTo>
                  <a:lnTo>
                    <a:pt x="561975" y="552450"/>
                  </a:lnTo>
                  <a:cubicBezTo>
                    <a:pt x="567690" y="552450"/>
                    <a:pt x="571500" y="556260"/>
                    <a:pt x="571500" y="561975"/>
                  </a:cubicBezTo>
                  <a:lnTo>
                    <a:pt x="571500" y="571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EC01DAD-E9DC-4ED0-A2C3-3CB09062DF37}"/>
                </a:ext>
              </a:extLst>
            </p:cNvPr>
            <p:cNvSpPr/>
            <p:nvPr/>
          </p:nvSpPr>
          <p:spPr>
            <a:xfrm>
              <a:off x="12990373" y="349007"/>
              <a:ext cx="76200" cy="57150"/>
            </a:xfrm>
            <a:custGeom>
              <a:avLst/>
              <a:gdLst>
                <a:gd name="connsiteX0" fmla="*/ 76200 w 76200"/>
                <a:gd name="connsiteY0" fmla="*/ 0 h 57150"/>
                <a:gd name="connsiteX1" fmla="*/ 0 w 76200"/>
                <a:gd name="connsiteY1" fmla="*/ 0 h 57150"/>
                <a:gd name="connsiteX2" fmla="*/ 0 w 76200"/>
                <a:gd name="connsiteY2" fmla="*/ 57150 h 57150"/>
                <a:gd name="connsiteX3" fmla="*/ 76200 w 76200"/>
                <a:gd name="connsiteY3" fmla="*/ 57150 h 57150"/>
                <a:gd name="connsiteX4" fmla="*/ 76200 w 76200"/>
                <a:gd name="connsiteY4" fmla="*/ 0 h 57150"/>
                <a:gd name="connsiteX5" fmla="*/ 57150 w 76200"/>
                <a:gd name="connsiteY5" fmla="*/ 38100 h 57150"/>
                <a:gd name="connsiteX6" fmla="*/ 19050 w 76200"/>
                <a:gd name="connsiteY6" fmla="*/ 38100 h 57150"/>
                <a:gd name="connsiteX7" fmla="*/ 19050 w 76200"/>
                <a:gd name="connsiteY7" fmla="*/ 19050 h 57150"/>
                <a:gd name="connsiteX8" fmla="*/ 57150 w 76200"/>
                <a:gd name="connsiteY8" fmla="*/ 19050 h 57150"/>
                <a:gd name="connsiteX9" fmla="*/ 57150 w 76200"/>
                <a:gd name="connsiteY9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57150">
                  <a:moveTo>
                    <a:pt x="76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76200" y="57150"/>
                  </a:lnTo>
                  <a:lnTo>
                    <a:pt x="76200" y="0"/>
                  </a:lnTo>
                  <a:close/>
                  <a:moveTo>
                    <a:pt x="57150" y="38100"/>
                  </a:moveTo>
                  <a:lnTo>
                    <a:pt x="19050" y="38100"/>
                  </a:lnTo>
                  <a:lnTo>
                    <a:pt x="19050" y="19050"/>
                  </a:lnTo>
                  <a:lnTo>
                    <a:pt x="57150" y="19050"/>
                  </a:lnTo>
                  <a:lnTo>
                    <a:pt x="5715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19A4623-683C-4872-8EC8-3F54252AF28C}"/>
                </a:ext>
              </a:extLst>
            </p:cNvPr>
            <p:cNvSpPr/>
            <p:nvPr/>
          </p:nvSpPr>
          <p:spPr>
            <a:xfrm>
              <a:off x="12990373" y="425207"/>
              <a:ext cx="76200" cy="57150"/>
            </a:xfrm>
            <a:custGeom>
              <a:avLst/>
              <a:gdLst>
                <a:gd name="connsiteX0" fmla="*/ 76200 w 76200"/>
                <a:gd name="connsiteY0" fmla="*/ 0 h 57150"/>
                <a:gd name="connsiteX1" fmla="*/ 0 w 76200"/>
                <a:gd name="connsiteY1" fmla="*/ 0 h 57150"/>
                <a:gd name="connsiteX2" fmla="*/ 0 w 76200"/>
                <a:gd name="connsiteY2" fmla="*/ 57150 h 57150"/>
                <a:gd name="connsiteX3" fmla="*/ 76200 w 76200"/>
                <a:gd name="connsiteY3" fmla="*/ 57150 h 57150"/>
                <a:gd name="connsiteX4" fmla="*/ 76200 w 76200"/>
                <a:gd name="connsiteY4" fmla="*/ 0 h 57150"/>
                <a:gd name="connsiteX5" fmla="*/ 57150 w 76200"/>
                <a:gd name="connsiteY5" fmla="*/ 38100 h 57150"/>
                <a:gd name="connsiteX6" fmla="*/ 19050 w 76200"/>
                <a:gd name="connsiteY6" fmla="*/ 38100 h 57150"/>
                <a:gd name="connsiteX7" fmla="*/ 19050 w 76200"/>
                <a:gd name="connsiteY7" fmla="*/ 19050 h 57150"/>
                <a:gd name="connsiteX8" fmla="*/ 57150 w 76200"/>
                <a:gd name="connsiteY8" fmla="*/ 19050 h 57150"/>
                <a:gd name="connsiteX9" fmla="*/ 57150 w 76200"/>
                <a:gd name="connsiteY9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57150">
                  <a:moveTo>
                    <a:pt x="76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76200" y="57150"/>
                  </a:lnTo>
                  <a:lnTo>
                    <a:pt x="76200" y="0"/>
                  </a:lnTo>
                  <a:close/>
                  <a:moveTo>
                    <a:pt x="57150" y="38100"/>
                  </a:moveTo>
                  <a:lnTo>
                    <a:pt x="19050" y="38100"/>
                  </a:lnTo>
                  <a:lnTo>
                    <a:pt x="19050" y="19050"/>
                  </a:lnTo>
                  <a:lnTo>
                    <a:pt x="57150" y="19050"/>
                  </a:lnTo>
                  <a:lnTo>
                    <a:pt x="5715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39F0D0D-C05E-4867-8581-8B43FACF22CE}"/>
                </a:ext>
              </a:extLst>
            </p:cNvPr>
            <p:cNvSpPr/>
            <p:nvPr/>
          </p:nvSpPr>
          <p:spPr>
            <a:xfrm>
              <a:off x="12990373" y="501407"/>
              <a:ext cx="76200" cy="57150"/>
            </a:xfrm>
            <a:custGeom>
              <a:avLst/>
              <a:gdLst>
                <a:gd name="connsiteX0" fmla="*/ 76200 w 76200"/>
                <a:gd name="connsiteY0" fmla="*/ 0 h 57150"/>
                <a:gd name="connsiteX1" fmla="*/ 0 w 76200"/>
                <a:gd name="connsiteY1" fmla="*/ 0 h 57150"/>
                <a:gd name="connsiteX2" fmla="*/ 0 w 76200"/>
                <a:gd name="connsiteY2" fmla="*/ 57150 h 57150"/>
                <a:gd name="connsiteX3" fmla="*/ 76200 w 76200"/>
                <a:gd name="connsiteY3" fmla="*/ 57150 h 57150"/>
                <a:gd name="connsiteX4" fmla="*/ 76200 w 76200"/>
                <a:gd name="connsiteY4" fmla="*/ 0 h 57150"/>
                <a:gd name="connsiteX5" fmla="*/ 57150 w 76200"/>
                <a:gd name="connsiteY5" fmla="*/ 38100 h 57150"/>
                <a:gd name="connsiteX6" fmla="*/ 19050 w 76200"/>
                <a:gd name="connsiteY6" fmla="*/ 38100 h 57150"/>
                <a:gd name="connsiteX7" fmla="*/ 19050 w 76200"/>
                <a:gd name="connsiteY7" fmla="*/ 19050 h 57150"/>
                <a:gd name="connsiteX8" fmla="*/ 57150 w 76200"/>
                <a:gd name="connsiteY8" fmla="*/ 19050 h 57150"/>
                <a:gd name="connsiteX9" fmla="*/ 57150 w 76200"/>
                <a:gd name="connsiteY9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57150">
                  <a:moveTo>
                    <a:pt x="76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76200" y="57150"/>
                  </a:lnTo>
                  <a:lnTo>
                    <a:pt x="76200" y="0"/>
                  </a:lnTo>
                  <a:close/>
                  <a:moveTo>
                    <a:pt x="57150" y="38100"/>
                  </a:moveTo>
                  <a:lnTo>
                    <a:pt x="19050" y="38100"/>
                  </a:lnTo>
                  <a:lnTo>
                    <a:pt x="19050" y="19050"/>
                  </a:lnTo>
                  <a:lnTo>
                    <a:pt x="57150" y="19050"/>
                  </a:lnTo>
                  <a:lnTo>
                    <a:pt x="5715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BFD63C2-704C-48B0-9D6F-DF24CB00EB2A}"/>
                </a:ext>
              </a:extLst>
            </p:cNvPr>
            <p:cNvSpPr/>
            <p:nvPr/>
          </p:nvSpPr>
          <p:spPr>
            <a:xfrm>
              <a:off x="12990373" y="577607"/>
              <a:ext cx="76200" cy="57150"/>
            </a:xfrm>
            <a:custGeom>
              <a:avLst/>
              <a:gdLst>
                <a:gd name="connsiteX0" fmla="*/ 76200 w 76200"/>
                <a:gd name="connsiteY0" fmla="*/ 0 h 57150"/>
                <a:gd name="connsiteX1" fmla="*/ 0 w 76200"/>
                <a:gd name="connsiteY1" fmla="*/ 0 h 57150"/>
                <a:gd name="connsiteX2" fmla="*/ 0 w 76200"/>
                <a:gd name="connsiteY2" fmla="*/ 57150 h 57150"/>
                <a:gd name="connsiteX3" fmla="*/ 76200 w 76200"/>
                <a:gd name="connsiteY3" fmla="*/ 57150 h 57150"/>
                <a:gd name="connsiteX4" fmla="*/ 76200 w 76200"/>
                <a:gd name="connsiteY4" fmla="*/ 0 h 57150"/>
                <a:gd name="connsiteX5" fmla="*/ 57150 w 76200"/>
                <a:gd name="connsiteY5" fmla="*/ 38100 h 57150"/>
                <a:gd name="connsiteX6" fmla="*/ 19050 w 76200"/>
                <a:gd name="connsiteY6" fmla="*/ 38100 h 57150"/>
                <a:gd name="connsiteX7" fmla="*/ 19050 w 76200"/>
                <a:gd name="connsiteY7" fmla="*/ 19050 h 57150"/>
                <a:gd name="connsiteX8" fmla="*/ 57150 w 76200"/>
                <a:gd name="connsiteY8" fmla="*/ 19050 h 57150"/>
                <a:gd name="connsiteX9" fmla="*/ 57150 w 76200"/>
                <a:gd name="connsiteY9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57150">
                  <a:moveTo>
                    <a:pt x="76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76200" y="57150"/>
                  </a:lnTo>
                  <a:lnTo>
                    <a:pt x="76200" y="0"/>
                  </a:lnTo>
                  <a:close/>
                  <a:moveTo>
                    <a:pt x="57150" y="38100"/>
                  </a:moveTo>
                  <a:lnTo>
                    <a:pt x="19050" y="38100"/>
                  </a:lnTo>
                  <a:lnTo>
                    <a:pt x="19050" y="19050"/>
                  </a:lnTo>
                  <a:lnTo>
                    <a:pt x="57150" y="19050"/>
                  </a:lnTo>
                  <a:lnTo>
                    <a:pt x="5715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CDCF988-0E27-4FB0-BC3B-0557C1B85E7A}"/>
                </a:ext>
              </a:extLst>
            </p:cNvPr>
            <p:cNvSpPr/>
            <p:nvPr/>
          </p:nvSpPr>
          <p:spPr>
            <a:xfrm>
              <a:off x="13085623" y="349007"/>
              <a:ext cx="76200" cy="57150"/>
            </a:xfrm>
            <a:custGeom>
              <a:avLst/>
              <a:gdLst>
                <a:gd name="connsiteX0" fmla="*/ 76200 w 76200"/>
                <a:gd name="connsiteY0" fmla="*/ 0 h 57150"/>
                <a:gd name="connsiteX1" fmla="*/ 0 w 76200"/>
                <a:gd name="connsiteY1" fmla="*/ 0 h 57150"/>
                <a:gd name="connsiteX2" fmla="*/ 0 w 76200"/>
                <a:gd name="connsiteY2" fmla="*/ 57150 h 57150"/>
                <a:gd name="connsiteX3" fmla="*/ 76200 w 76200"/>
                <a:gd name="connsiteY3" fmla="*/ 57150 h 57150"/>
                <a:gd name="connsiteX4" fmla="*/ 76200 w 76200"/>
                <a:gd name="connsiteY4" fmla="*/ 0 h 57150"/>
                <a:gd name="connsiteX5" fmla="*/ 57150 w 76200"/>
                <a:gd name="connsiteY5" fmla="*/ 38100 h 57150"/>
                <a:gd name="connsiteX6" fmla="*/ 19050 w 76200"/>
                <a:gd name="connsiteY6" fmla="*/ 38100 h 57150"/>
                <a:gd name="connsiteX7" fmla="*/ 19050 w 76200"/>
                <a:gd name="connsiteY7" fmla="*/ 19050 h 57150"/>
                <a:gd name="connsiteX8" fmla="*/ 57150 w 76200"/>
                <a:gd name="connsiteY8" fmla="*/ 19050 h 57150"/>
                <a:gd name="connsiteX9" fmla="*/ 57150 w 76200"/>
                <a:gd name="connsiteY9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57150">
                  <a:moveTo>
                    <a:pt x="76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76200" y="57150"/>
                  </a:lnTo>
                  <a:lnTo>
                    <a:pt x="76200" y="0"/>
                  </a:lnTo>
                  <a:close/>
                  <a:moveTo>
                    <a:pt x="57150" y="38100"/>
                  </a:moveTo>
                  <a:lnTo>
                    <a:pt x="19050" y="38100"/>
                  </a:lnTo>
                  <a:lnTo>
                    <a:pt x="19050" y="19050"/>
                  </a:lnTo>
                  <a:lnTo>
                    <a:pt x="57150" y="19050"/>
                  </a:lnTo>
                  <a:lnTo>
                    <a:pt x="5715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71D20DC-2D80-482A-88FB-49552E7B12D9}"/>
                </a:ext>
              </a:extLst>
            </p:cNvPr>
            <p:cNvSpPr/>
            <p:nvPr/>
          </p:nvSpPr>
          <p:spPr>
            <a:xfrm>
              <a:off x="13295173" y="234707"/>
              <a:ext cx="171450" cy="57150"/>
            </a:xfrm>
            <a:custGeom>
              <a:avLst/>
              <a:gdLst>
                <a:gd name="connsiteX0" fmla="*/ 171450 w 171450"/>
                <a:gd name="connsiteY0" fmla="*/ 0 h 57150"/>
                <a:gd name="connsiteX1" fmla="*/ 0 w 171450"/>
                <a:gd name="connsiteY1" fmla="*/ 0 h 57150"/>
                <a:gd name="connsiteX2" fmla="*/ 0 w 171450"/>
                <a:gd name="connsiteY2" fmla="*/ 57150 h 57150"/>
                <a:gd name="connsiteX3" fmla="*/ 171450 w 171450"/>
                <a:gd name="connsiteY3" fmla="*/ 57150 h 57150"/>
                <a:gd name="connsiteX4" fmla="*/ 171450 w 171450"/>
                <a:gd name="connsiteY4" fmla="*/ 0 h 57150"/>
                <a:gd name="connsiteX5" fmla="*/ 95250 w 171450"/>
                <a:gd name="connsiteY5" fmla="*/ 19050 h 57150"/>
                <a:gd name="connsiteX6" fmla="*/ 114300 w 171450"/>
                <a:gd name="connsiteY6" fmla="*/ 19050 h 57150"/>
                <a:gd name="connsiteX7" fmla="*/ 114300 w 171450"/>
                <a:gd name="connsiteY7" fmla="*/ 38100 h 57150"/>
                <a:gd name="connsiteX8" fmla="*/ 95250 w 171450"/>
                <a:gd name="connsiteY8" fmla="*/ 38100 h 57150"/>
                <a:gd name="connsiteX9" fmla="*/ 95250 w 171450"/>
                <a:gd name="connsiteY9" fmla="*/ 19050 h 57150"/>
                <a:gd name="connsiteX10" fmla="*/ 76200 w 171450"/>
                <a:gd name="connsiteY10" fmla="*/ 38100 h 57150"/>
                <a:gd name="connsiteX11" fmla="*/ 57150 w 171450"/>
                <a:gd name="connsiteY11" fmla="*/ 38100 h 57150"/>
                <a:gd name="connsiteX12" fmla="*/ 57150 w 171450"/>
                <a:gd name="connsiteY12" fmla="*/ 19050 h 57150"/>
                <a:gd name="connsiteX13" fmla="*/ 76200 w 171450"/>
                <a:gd name="connsiteY13" fmla="*/ 19050 h 57150"/>
                <a:gd name="connsiteX14" fmla="*/ 76200 w 171450"/>
                <a:gd name="connsiteY14" fmla="*/ 38100 h 57150"/>
                <a:gd name="connsiteX15" fmla="*/ 19050 w 171450"/>
                <a:gd name="connsiteY15" fmla="*/ 19050 h 57150"/>
                <a:gd name="connsiteX16" fmla="*/ 38100 w 171450"/>
                <a:gd name="connsiteY16" fmla="*/ 19050 h 57150"/>
                <a:gd name="connsiteX17" fmla="*/ 38100 w 171450"/>
                <a:gd name="connsiteY17" fmla="*/ 38100 h 57150"/>
                <a:gd name="connsiteX18" fmla="*/ 19050 w 171450"/>
                <a:gd name="connsiteY18" fmla="*/ 38100 h 57150"/>
                <a:gd name="connsiteX19" fmla="*/ 19050 w 171450"/>
                <a:gd name="connsiteY19" fmla="*/ 19050 h 57150"/>
                <a:gd name="connsiteX20" fmla="*/ 152400 w 171450"/>
                <a:gd name="connsiteY20" fmla="*/ 38100 h 57150"/>
                <a:gd name="connsiteX21" fmla="*/ 133350 w 171450"/>
                <a:gd name="connsiteY21" fmla="*/ 38100 h 57150"/>
                <a:gd name="connsiteX22" fmla="*/ 133350 w 171450"/>
                <a:gd name="connsiteY22" fmla="*/ 19050 h 57150"/>
                <a:gd name="connsiteX23" fmla="*/ 152400 w 171450"/>
                <a:gd name="connsiteY23" fmla="*/ 19050 h 57150"/>
                <a:gd name="connsiteX24" fmla="*/ 152400 w 171450"/>
                <a:gd name="connsiteY24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1450" h="57150">
                  <a:moveTo>
                    <a:pt x="17145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  <a:moveTo>
                    <a:pt x="95250" y="19050"/>
                  </a:moveTo>
                  <a:lnTo>
                    <a:pt x="114300" y="19050"/>
                  </a:lnTo>
                  <a:lnTo>
                    <a:pt x="114300" y="38100"/>
                  </a:lnTo>
                  <a:lnTo>
                    <a:pt x="95250" y="38100"/>
                  </a:lnTo>
                  <a:lnTo>
                    <a:pt x="95250" y="19050"/>
                  </a:lnTo>
                  <a:close/>
                  <a:moveTo>
                    <a:pt x="76200" y="38100"/>
                  </a:moveTo>
                  <a:lnTo>
                    <a:pt x="57150" y="38100"/>
                  </a:lnTo>
                  <a:lnTo>
                    <a:pt x="57150" y="19050"/>
                  </a:lnTo>
                  <a:lnTo>
                    <a:pt x="76200" y="19050"/>
                  </a:lnTo>
                  <a:lnTo>
                    <a:pt x="76200" y="38100"/>
                  </a:lnTo>
                  <a:close/>
                  <a:moveTo>
                    <a:pt x="19050" y="19050"/>
                  </a:moveTo>
                  <a:lnTo>
                    <a:pt x="38100" y="19050"/>
                  </a:lnTo>
                  <a:lnTo>
                    <a:pt x="38100" y="38100"/>
                  </a:lnTo>
                  <a:lnTo>
                    <a:pt x="19050" y="38100"/>
                  </a:lnTo>
                  <a:lnTo>
                    <a:pt x="19050" y="19050"/>
                  </a:lnTo>
                  <a:close/>
                  <a:moveTo>
                    <a:pt x="152400" y="38100"/>
                  </a:moveTo>
                  <a:lnTo>
                    <a:pt x="133350" y="38100"/>
                  </a:lnTo>
                  <a:lnTo>
                    <a:pt x="133350" y="19050"/>
                  </a:lnTo>
                  <a:lnTo>
                    <a:pt x="152400" y="19050"/>
                  </a:lnTo>
                  <a:lnTo>
                    <a:pt x="1524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73E846-9C23-4096-9C72-C9204182AD82}"/>
                </a:ext>
              </a:extLst>
            </p:cNvPr>
            <p:cNvSpPr/>
            <p:nvPr/>
          </p:nvSpPr>
          <p:spPr>
            <a:xfrm>
              <a:off x="13295173" y="310907"/>
              <a:ext cx="171450" cy="57150"/>
            </a:xfrm>
            <a:custGeom>
              <a:avLst/>
              <a:gdLst>
                <a:gd name="connsiteX0" fmla="*/ 171450 w 171450"/>
                <a:gd name="connsiteY0" fmla="*/ 0 h 57150"/>
                <a:gd name="connsiteX1" fmla="*/ 0 w 171450"/>
                <a:gd name="connsiteY1" fmla="*/ 0 h 57150"/>
                <a:gd name="connsiteX2" fmla="*/ 0 w 171450"/>
                <a:gd name="connsiteY2" fmla="*/ 57150 h 57150"/>
                <a:gd name="connsiteX3" fmla="*/ 171450 w 171450"/>
                <a:gd name="connsiteY3" fmla="*/ 57150 h 57150"/>
                <a:gd name="connsiteX4" fmla="*/ 171450 w 171450"/>
                <a:gd name="connsiteY4" fmla="*/ 0 h 57150"/>
                <a:gd name="connsiteX5" fmla="*/ 95250 w 171450"/>
                <a:gd name="connsiteY5" fmla="*/ 19050 h 57150"/>
                <a:gd name="connsiteX6" fmla="*/ 114300 w 171450"/>
                <a:gd name="connsiteY6" fmla="*/ 19050 h 57150"/>
                <a:gd name="connsiteX7" fmla="*/ 114300 w 171450"/>
                <a:gd name="connsiteY7" fmla="*/ 38100 h 57150"/>
                <a:gd name="connsiteX8" fmla="*/ 95250 w 171450"/>
                <a:gd name="connsiteY8" fmla="*/ 38100 h 57150"/>
                <a:gd name="connsiteX9" fmla="*/ 95250 w 171450"/>
                <a:gd name="connsiteY9" fmla="*/ 19050 h 57150"/>
                <a:gd name="connsiteX10" fmla="*/ 76200 w 171450"/>
                <a:gd name="connsiteY10" fmla="*/ 38100 h 57150"/>
                <a:gd name="connsiteX11" fmla="*/ 57150 w 171450"/>
                <a:gd name="connsiteY11" fmla="*/ 38100 h 57150"/>
                <a:gd name="connsiteX12" fmla="*/ 57150 w 171450"/>
                <a:gd name="connsiteY12" fmla="*/ 19050 h 57150"/>
                <a:gd name="connsiteX13" fmla="*/ 76200 w 171450"/>
                <a:gd name="connsiteY13" fmla="*/ 19050 h 57150"/>
                <a:gd name="connsiteX14" fmla="*/ 76200 w 171450"/>
                <a:gd name="connsiteY14" fmla="*/ 38100 h 57150"/>
                <a:gd name="connsiteX15" fmla="*/ 19050 w 171450"/>
                <a:gd name="connsiteY15" fmla="*/ 19050 h 57150"/>
                <a:gd name="connsiteX16" fmla="*/ 38100 w 171450"/>
                <a:gd name="connsiteY16" fmla="*/ 19050 h 57150"/>
                <a:gd name="connsiteX17" fmla="*/ 38100 w 171450"/>
                <a:gd name="connsiteY17" fmla="*/ 38100 h 57150"/>
                <a:gd name="connsiteX18" fmla="*/ 19050 w 171450"/>
                <a:gd name="connsiteY18" fmla="*/ 38100 h 57150"/>
                <a:gd name="connsiteX19" fmla="*/ 19050 w 171450"/>
                <a:gd name="connsiteY19" fmla="*/ 19050 h 57150"/>
                <a:gd name="connsiteX20" fmla="*/ 152400 w 171450"/>
                <a:gd name="connsiteY20" fmla="*/ 38100 h 57150"/>
                <a:gd name="connsiteX21" fmla="*/ 133350 w 171450"/>
                <a:gd name="connsiteY21" fmla="*/ 38100 h 57150"/>
                <a:gd name="connsiteX22" fmla="*/ 133350 w 171450"/>
                <a:gd name="connsiteY22" fmla="*/ 19050 h 57150"/>
                <a:gd name="connsiteX23" fmla="*/ 152400 w 171450"/>
                <a:gd name="connsiteY23" fmla="*/ 19050 h 57150"/>
                <a:gd name="connsiteX24" fmla="*/ 152400 w 171450"/>
                <a:gd name="connsiteY24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1450" h="57150">
                  <a:moveTo>
                    <a:pt x="17145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  <a:moveTo>
                    <a:pt x="95250" y="19050"/>
                  </a:moveTo>
                  <a:lnTo>
                    <a:pt x="114300" y="19050"/>
                  </a:lnTo>
                  <a:lnTo>
                    <a:pt x="114300" y="38100"/>
                  </a:lnTo>
                  <a:lnTo>
                    <a:pt x="95250" y="38100"/>
                  </a:lnTo>
                  <a:lnTo>
                    <a:pt x="95250" y="19050"/>
                  </a:lnTo>
                  <a:close/>
                  <a:moveTo>
                    <a:pt x="76200" y="38100"/>
                  </a:moveTo>
                  <a:lnTo>
                    <a:pt x="57150" y="38100"/>
                  </a:lnTo>
                  <a:lnTo>
                    <a:pt x="57150" y="19050"/>
                  </a:lnTo>
                  <a:lnTo>
                    <a:pt x="76200" y="19050"/>
                  </a:lnTo>
                  <a:lnTo>
                    <a:pt x="76200" y="38100"/>
                  </a:lnTo>
                  <a:close/>
                  <a:moveTo>
                    <a:pt x="19050" y="19050"/>
                  </a:moveTo>
                  <a:lnTo>
                    <a:pt x="38100" y="19050"/>
                  </a:lnTo>
                  <a:lnTo>
                    <a:pt x="38100" y="38100"/>
                  </a:lnTo>
                  <a:lnTo>
                    <a:pt x="19050" y="38100"/>
                  </a:lnTo>
                  <a:lnTo>
                    <a:pt x="19050" y="19050"/>
                  </a:lnTo>
                  <a:close/>
                  <a:moveTo>
                    <a:pt x="152400" y="38100"/>
                  </a:moveTo>
                  <a:lnTo>
                    <a:pt x="133350" y="38100"/>
                  </a:lnTo>
                  <a:lnTo>
                    <a:pt x="133350" y="19050"/>
                  </a:lnTo>
                  <a:lnTo>
                    <a:pt x="152400" y="19050"/>
                  </a:lnTo>
                  <a:lnTo>
                    <a:pt x="1524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CE034E-5EC5-4E0B-82D9-4033E332EB8F}"/>
                </a:ext>
              </a:extLst>
            </p:cNvPr>
            <p:cNvSpPr/>
            <p:nvPr/>
          </p:nvSpPr>
          <p:spPr>
            <a:xfrm>
              <a:off x="13142773" y="501407"/>
              <a:ext cx="171450" cy="57150"/>
            </a:xfrm>
            <a:custGeom>
              <a:avLst/>
              <a:gdLst>
                <a:gd name="connsiteX0" fmla="*/ 171450 w 171450"/>
                <a:gd name="connsiteY0" fmla="*/ 0 h 57150"/>
                <a:gd name="connsiteX1" fmla="*/ 0 w 171450"/>
                <a:gd name="connsiteY1" fmla="*/ 0 h 57150"/>
                <a:gd name="connsiteX2" fmla="*/ 0 w 171450"/>
                <a:gd name="connsiteY2" fmla="*/ 57150 h 57150"/>
                <a:gd name="connsiteX3" fmla="*/ 171450 w 171450"/>
                <a:gd name="connsiteY3" fmla="*/ 57150 h 57150"/>
                <a:gd name="connsiteX4" fmla="*/ 171450 w 171450"/>
                <a:gd name="connsiteY4" fmla="*/ 0 h 57150"/>
                <a:gd name="connsiteX5" fmla="*/ 95250 w 171450"/>
                <a:gd name="connsiteY5" fmla="*/ 19050 h 57150"/>
                <a:gd name="connsiteX6" fmla="*/ 114300 w 171450"/>
                <a:gd name="connsiteY6" fmla="*/ 19050 h 57150"/>
                <a:gd name="connsiteX7" fmla="*/ 114300 w 171450"/>
                <a:gd name="connsiteY7" fmla="*/ 38100 h 57150"/>
                <a:gd name="connsiteX8" fmla="*/ 95250 w 171450"/>
                <a:gd name="connsiteY8" fmla="*/ 38100 h 57150"/>
                <a:gd name="connsiteX9" fmla="*/ 95250 w 171450"/>
                <a:gd name="connsiteY9" fmla="*/ 19050 h 57150"/>
                <a:gd name="connsiteX10" fmla="*/ 76200 w 171450"/>
                <a:gd name="connsiteY10" fmla="*/ 38100 h 57150"/>
                <a:gd name="connsiteX11" fmla="*/ 57150 w 171450"/>
                <a:gd name="connsiteY11" fmla="*/ 38100 h 57150"/>
                <a:gd name="connsiteX12" fmla="*/ 57150 w 171450"/>
                <a:gd name="connsiteY12" fmla="*/ 19050 h 57150"/>
                <a:gd name="connsiteX13" fmla="*/ 76200 w 171450"/>
                <a:gd name="connsiteY13" fmla="*/ 19050 h 57150"/>
                <a:gd name="connsiteX14" fmla="*/ 76200 w 171450"/>
                <a:gd name="connsiteY14" fmla="*/ 38100 h 57150"/>
                <a:gd name="connsiteX15" fmla="*/ 19050 w 171450"/>
                <a:gd name="connsiteY15" fmla="*/ 19050 h 57150"/>
                <a:gd name="connsiteX16" fmla="*/ 38100 w 171450"/>
                <a:gd name="connsiteY16" fmla="*/ 19050 h 57150"/>
                <a:gd name="connsiteX17" fmla="*/ 38100 w 171450"/>
                <a:gd name="connsiteY17" fmla="*/ 38100 h 57150"/>
                <a:gd name="connsiteX18" fmla="*/ 19050 w 171450"/>
                <a:gd name="connsiteY18" fmla="*/ 38100 h 57150"/>
                <a:gd name="connsiteX19" fmla="*/ 19050 w 171450"/>
                <a:gd name="connsiteY19" fmla="*/ 19050 h 57150"/>
                <a:gd name="connsiteX20" fmla="*/ 152400 w 171450"/>
                <a:gd name="connsiteY20" fmla="*/ 38100 h 57150"/>
                <a:gd name="connsiteX21" fmla="*/ 133350 w 171450"/>
                <a:gd name="connsiteY21" fmla="*/ 38100 h 57150"/>
                <a:gd name="connsiteX22" fmla="*/ 133350 w 171450"/>
                <a:gd name="connsiteY22" fmla="*/ 19050 h 57150"/>
                <a:gd name="connsiteX23" fmla="*/ 152400 w 171450"/>
                <a:gd name="connsiteY23" fmla="*/ 19050 h 57150"/>
                <a:gd name="connsiteX24" fmla="*/ 152400 w 171450"/>
                <a:gd name="connsiteY24" fmla="*/ 38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1450" h="57150">
                  <a:moveTo>
                    <a:pt x="17145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  <a:moveTo>
                    <a:pt x="95250" y="19050"/>
                  </a:moveTo>
                  <a:lnTo>
                    <a:pt x="114300" y="19050"/>
                  </a:lnTo>
                  <a:lnTo>
                    <a:pt x="114300" y="38100"/>
                  </a:lnTo>
                  <a:lnTo>
                    <a:pt x="95250" y="38100"/>
                  </a:lnTo>
                  <a:lnTo>
                    <a:pt x="95250" y="19050"/>
                  </a:lnTo>
                  <a:close/>
                  <a:moveTo>
                    <a:pt x="76200" y="38100"/>
                  </a:moveTo>
                  <a:lnTo>
                    <a:pt x="57150" y="38100"/>
                  </a:lnTo>
                  <a:lnTo>
                    <a:pt x="57150" y="19050"/>
                  </a:lnTo>
                  <a:lnTo>
                    <a:pt x="76200" y="19050"/>
                  </a:lnTo>
                  <a:lnTo>
                    <a:pt x="76200" y="38100"/>
                  </a:lnTo>
                  <a:close/>
                  <a:moveTo>
                    <a:pt x="19050" y="19050"/>
                  </a:moveTo>
                  <a:lnTo>
                    <a:pt x="38100" y="19050"/>
                  </a:lnTo>
                  <a:lnTo>
                    <a:pt x="38100" y="38100"/>
                  </a:lnTo>
                  <a:lnTo>
                    <a:pt x="19050" y="38100"/>
                  </a:lnTo>
                  <a:lnTo>
                    <a:pt x="19050" y="19050"/>
                  </a:lnTo>
                  <a:close/>
                  <a:moveTo>
                    <a:pt x="152400" y="38100"/>
                  </a:moveTo>
                  <a:lnTo>
                    <a:pt x="133350" y="38100"/>
                  </a:lnTo>
                  <a:lnTo>
                    <a:pt x="133350" y="19050"/>
                  </a:lnTo>
                  <a:lnTo>
                    <a:pt x="152400" y="19050"/>
                  </a:lnTo>
                  <a:lnTo>
                    <a:pt x="1524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70830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9BE9B8D-39C0-4F2F-859A-B057F9790393}"/>
              </a:ext>
            </a:extLst>
          </p:cNvPr>
          <p:cNvSpPr txBox="1"/>
          <p:nvPr/>
        </p:nvSpPr>
        <p:spPr>
          <a:xfrm>
            <a:off x="399967" y="454307"/>
            <a:ext cx="11444841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GB" sz="4400" b="1">
                <a:ln w="12700">
                  <a:noFill/>
                </a:ln>
                <a:solidFill>
                  <a:srgbClr val="E9497E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Entry requirements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8C49E8-82E0-4F75-8F21-8A14704BD0A2}"/>
              </a:ext>
            </a:extLst>
          </p:cNvPr>
          <p:cNvSpPr txBox="1"/>
          <p:nvPr/>
        </p:nvSpPr>
        <p:spPr>
          <a:xfrm>
            <a:off x="399967" y="1344704"/>
            <a:ext cx="9167894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GB" sz="1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order to begin your course, you will need to provide proof of your English language level.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3E3D6B-6D27-FC86-68EC-E8C1423E1BE8}"/>
              </a:ext>
            </a:extLst>
          </p:cNvPr>
          <p:cNvGrpSpPr/>
          <p:nvPr/>
        </p:nvGrpSpPr>
        <p:grpSpPr>
          <a:xfrm>
            <a:off x="6280624" y="2755233"/>
            <a:ext cx="5273673" cy="2762738"/>
            <a:chOff x="6705289" y="273803"/>
            <a:chExt cx="5273673" cy="2762738"/>
          </a:xfrm>
        </p:grpSpPr>
        <p:sp>
          <p:nvSpPr>
            <p:cNvPr id="18" name="Rectangle: Single Corner Rounded 17">
              <a:extLst>
                <a:ext uri="{FF2B5EF4-FFF2-40B4-BE49-F238E27FC236}">
                  <a16:creationId xmlns:a16="http://schemas.microsoft.com/office/drawing/2014/main" id="{39B5FC68-F8A5-521E-67A1-99EAD1350D7F}"/>
                </a:ext>
              </a:extLst>
            </p:cNvPr>
            <p:cNvSpPr/>
            <p:nvPr/>
          </p:nvSpPr>
          <p:spPr>
            <a:xfrm flipH="1">
              <a:off x="6705289" y="273803"/>
              <a:ext cx="5273673" cy="2762738"/>
            </a:xfrm>
            <a:prstGeom prst="round1Rect">
              <a:avLst/>
            </a:prstGeom>
            <a:solidFill>
              <a:srgbClr val="17C2D1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9EC403-5707-4402-5BC7-7B76AA7BC4AF}"/>
                </a:ext>
              </a:extLst>
            </p:cNvPr>
            <p:cNvSpPr txBox="1"/>
            <p:nvPr/>
          </p:nvSpPr>
          <p:spPr>
            <a:xfrm>
              <a:off x="6884238" y="1308317"/>
              <a:ext cx="5074599" cy="144655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>
                <a:defRPr>
                  <a:latin typeface="+mj-lt"/>
                </a:defRPr>
              </a:lvl1pPr>
            </a:lstStyle>
            <a:p>
              <a:pPr>
                <a:buClr>
                  <a:srgbClr val="211C70"/>
                </a:buClr>
                <a:defRPr/>
              </a:pPr>
              <a:r>
                <a:rPr lang="en-GB" sz="16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Professional Diploma Academic Requirements</a:t>
              </a:r>
            </a:p>
            <a:p>
              <a:pPr>
                <a:buClr>
                  <a:srgbClr val="211C70"/>
                </a:buClr>
                <a:defRPr/>
              </a:pPr>
              <a:r>
                <a:rPr lang="en-GB" sz="16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5 GCSE/IGCSE at grades A*-E </a:t>
              </a:r>
              <a:r>
                <a:rPr lang="en-GB" sz="16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or</a:t>
              </a:r>
              <a:r>
                <a:rPr lang="en-GB" sz="16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Two GCE A levels (grades E) </a:t>
              </a:r>
              <a:r>
                <a:rPr lang="en-GB" sz="16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or</a:t>
              </a:r>
              <a:r>
                <a:rPr lang="en-GB" sz="16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Three GCE AS levels (grades D-E)</a:t>
              </a:r>
            </a:p>
            <a:p>
              <a:pPr>
                <a:buClr>
                  <a:srgbClr val="211C70"/>
                </a:buClr>
                <a:defRPr/>
              </a:pPr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Clr>
                  <a:srgbClr val="211C70"/>
                </a:buClr>
                <a:defRPr/>
              </a:pPr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Please visit </a:t>
              </a:r>
              <a:r>
                <a:rPr lang="en-GB" sz="12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oxfordinternational.com </a:t>
              </a:r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for country equivalencies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4A2944-5C4D-885A-E967-76483735A445}"/>
                </a:ext>
              </a:extLst>
            </p:cNvPr>
            <p:cNvSpPr txBox="1"/>
            <p:nvPr/>
          </p:nvSpPr>
          <p:spPr>
            <a:xfrm>
              <a:off x="6884238" y="633868"/>
              <a:ext cx="4995188" cy="5027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3200" b="1">
                  <a:ln w="12700">
                    <a:noFill/>
                  </a:ln>
                  <a:solidFill>
                    <a:schemeClr val="bg1"/>
                  </a:solidFill>
                  <a:latin typeface="Poppins Bold" panose="00000800000000000000" pitchFamily="2" charset="0"/>
                  <a:cs typeface="Poppins Bold" panose="00000800000000000000" pitchFamily="2" charset="0"/>
                </a:rPr>
                <a:t>Entry requirements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B0699D8-A661-4261-3273-728DFBBC9EFA}"/>
              </a:ext>
            </a:extLst>
          </p:cNvPr>
          <p:cNvGrpSpPr/>
          <p:nvPr/>
        </p:nvGrpSpPr>
        <p:grpSpPr>
          <a:xfrm>
            <a:off x="637705" y="2755233"/>
            <a:ext cx="5273673" cy="2762738"/>
            <a:chOff x="6705289" y="273803"/>
            <a:chExt cx="5273673" cy="2762738"/>
          </a:xfrm>
        </p:grpSpPr>
        <p:sp>
          <p:nvSpPr>
            <p:cNvPr id="5" name="Rectangle: Single Corner Rounded 4">
              <a:extLst>
                <a:ext uri="{FF2B5EF4-FFF2-40B4-BE49-F238E27FC236}">
                  <a16:creationId xmlns:a16="http://schemas.microsoft.com/office/drawing/2014/main" id="{AB89F1A1-A319-A8F1-197F-A2DF455DDDFC}"/>
                </a:ext>
              </a:extLst>
            </p:cNvPr>
            <p:cNvSpPr/>
            <p:nvPr/>
          </p:nvSpPr>
          <p:spPr>
            <a:xfrm flipH="1">
              <a:off x="6705289" y="273803"/>
              <a:ext cx="5273673" cy="2762738"/>
            </a:xfrm>
            <a:prstGeom prst="round1Rect">
              <a:avLst/>
            </a:prstGeom>
            <a:solidFill>
              <a:srgbClr val="FF7540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5E33DA-7B36-6B1F-FBB7-51A46E481DD3}"/>
                </a:ext>
              </a:extLst>
            </p:cNvPr>
            <p:cNvSpPr txBox="1"/>
            <p:nvPr/>
          </p:nvSpPr>
          <p:spPr>
            <a:xfrm>
              <a:off x="6884238" y="1308317"/>
              <a:ext cx="5074599" cy="156966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>
                <a:defRPr>
                  <a:latin typeface="+mj-lt"/>
                </a:defRPr>
              </a:lvl1pPr>
            </a:lstStyle>
            <a:p>
              <a:pPr>
                <a:buClr>
                  <a:srgbClr val="211C70"/>
                </a:buClr>
                <a:defRPr/>
              </a:pPr>
              <a:r>
                <a:rPr lang="en-GB" sz="16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Professional Diploma Academic Requirements</a:t>
              </a:r>
            </a:p>
            <a:p>
              <a:pPr>
                <a:buClr>
                  <a:srgbClr val="211C70"/>
                </a:buClr>
                <a:defRPr/>
              </a:pPr>
              <a:r>
                <a:rPr lang="en-GB" sz="16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5.5 IELTS score with no component less than 5.5</a:t>
              </a:r>
            </a:p>
            <a:p>
              <a:pPr>
                <a:buClr>
                  <a:srgbClr val="211C70"/>
                </a:buClr>
                <a:defRPr/>
              </a:pPr>
              <a:endPara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Clr>
                  <a:srgbClr val="211C70"/>
                </a:buClr>
                <a:defRPr/>
              </a:pPr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Clr>
                  <a:srgbClr val="211C70"/>
                </a:buClr>
                <a:defRPr/>
              </a:pPr>
              <a:endPara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Clr>
                  <a:srgbClr val="211C70"/>
                </a:buClr>
                <a:defRPr/>
              </a:pPr>
              <a:r>
                <a:rPr lang="en-GB" sz="12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Contact your Regional manager who can let you know what other language tests we accept in your country.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89F57C-E9BB-4A6B-1EA2-6024BB05432F}"/>
                </a:ext>
              </a:extLst>
            </p:cNvPr>
            <p:cNvSpPr txBox="1"/>
            <p:nvPr/>
          </p:nvSpPr>
          <p:spPr>
            <a:xfrm>
              <a:off x="6884238" y="633868"/>
              <a:ext cx="4995188" cy="5027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3200" b="1">
                  <a:ln w="12700">
                    <a:noFill/>
                  </a:ln>
                  <a:solidFill>
                    <a:schemeClr val="bg1"/>
                  </a:solidFill>
                  <a:latin typeface="Poppins Bold" panose="00000800000000000000" pitchFamily="2" charset="0"/>
                  <a:cs typeface="Poppins Bold" panose="00000800000000000000" pitchFamily="2" charset="0"/>
                </a:rPr>
                <a:t>English Language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6599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041602-C5E1-973A-AB2E-679CF3E4A3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2" r="15701" b="1744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AD6D71-8B42-EC83-785F-D95BF367875E}"/>
              </a:ext>
            </a:extLst>
          </p:cNvPr>
          <p:cNvSpPr/>
          <p:nvPr/>
        </p:nvSpPr>
        <p:spPr>
          <a:xfrm rot="10800000">
            <a:off x="-233680" y="121919"/>
            <a:ext cx="7760159" cy="6614161"/>
          </a:xfrm>
          <a:custGeom>
            <a:avLst/>
            <a:gdLst>
              <a:gd name="connsiteX0" fmla="*/ 0 w 18922158"/>
              <a:gd name="connsiteY0" fmla="*/ 3302969 h 6605938"/>
              <a:gd name="connsiteX1" fmla="*/ 3302969 w 18922158"/>
              <a:gd name="connsiteY1" fmla="*/ 0 h 6605938"/>
              <a:gd name="connsiteX2" fmla="*/ 15619189 w 18922158"/>
              <a:gd name="connsiteY2" fmla="*/ 0 h 6605938"/>
              <a:gd name="connsiteX3" fmla="*/ 18922158 w 18922158"/>
              <a:gd name="connsiteY3" fmla="*/ 3302969 h 6605938"/>
              <a:gd name="connsiteX4" fmla="*/ 18922158 w 18922158"/>
              <a:gd name="connsiteY4" fmla="*/ 3302969 h 6605938"/>
              <a:gd name="connsiteX5" fmla="*/ 15619189 w 18922158"/>
              <a:gd name="connsiteY5" fmla="*/ 6605938 h 6605938"/>
              <a:gd name="connsiteX6" fmla="*/ 3302969 w 18922158"/>
              <a:gd name="connsiteY6" fmla="*/ 6605938 h 6605938"/>
              <a:gd name="connsiteX7" fmla="*/ 0 w 18922158"/>
              <a:gd name="connsiteY7" fmla="*/ 3302969 h 6605938"/>
              <a:gd name="connsiteX0" fmla="*/ 0 w 18922158"/>
              <a:gd name="connsiteY0" fmla="*/ 3302969 h 6605938"/>
              <a:gd name="connsiteX1" fmla="*/ 3302969 w 18922158"/>
              <a:gd name="connsiteY1" fmla="*/ 0 h 6605938"/>
              <a:gd name="connsiteX2" fmla="*/ 15619189 w 18922158"/>
              <a:gd name="connsiteY2" fmla="*/ 0 h 6605938"/>
              <a:gd name="connsiteX3" fmla="*/ 18922158 w 18922158"/>
              <a:gd name="connsiteY3" fmla="*/ 3302969 h 6605938"/>
              <a:gd name="connsiteX4" fmla="*/ 15619189 w 18922158"/>
              <a:gd name="connsiteY4" fmla="*/ 6605938 h 6605938"/>
              <a:gd name="connsiteX5" fmla="*/ 3302969 w 18922158"/>
              <a:gd name="connsiteY5" fmla="*/ 6605938 h 6605938"/>
              <a:gd name="connsiteX6" fmla="*/ 0 w 18922158"/>
              <a:gd name="connsiteY6" fmla="*/ 3302969 h 6605938"/>
              <a:gd name="connsiteX0" fmla="*/ 0 w 17158716"/>
              <a:gd name="connsiteY0" fmla="*/ 3302969 h 6605938"/>
              <a:gd name="connsiteX1" fmla="*/ 3302969 w 17158716"/>
              <a:gd name="connsiteY1" fmla="*/ 0 h 6605938"/>
              <a:gd name="connsiteX2" fmla="*/ 15619189 w 17158716"/>
              <a:gd name="connsiteY2" fmla="*/ 0 h 6605938"/>
              <a:gd name="connsiteX3" fmla="*/ 15619189 w 17158716"/>
              <a:gd name="connsiteY3" fmla="*/ 6605938 h 6605938"/>
              <a:gd name="connsiteX4" fmla="*/ 3302969 w 17158716"/>
              <a:gd name="connsiteY4" fmla="*/ 6605938 h 6605938"/>
              <a:gd name="connsiteX5" fmla="*/ 0 w 17158716"/>
              <a:gd name="connsiteY5" fmla="*/ 3302969 h 6605938"/>
              <a:gd name="connsiteX0" fmla="*/ 0 w 17158716"/>
              <a:gd name="connsiteY0" fmla="*/ 3302969 h 6610049"/>
              <a:gd name="connsiteX1" fmla="*/ 3302969 w 17158716"/>
              <a:gd name="connsiteY1" fmla="*/ 0 h 6610049"/>
              <a:gd name="connsiteX2" fmla="*/ 15619189 w 17158716"/>
              <a:gd name="connsiteY2" fmla="*/ 0 h 6610049"/>
              <a:gd name="connsiteX3" fmla="*/ 15619189 w 17158716"/>
              <a:gd name="connsiteY3" fmla="*/ 6605938 h 6610049"/>
              <a:gd name="connsiteX4" fmla="*/ 7760159 w 17158716"/>
              <a:gd name="connsiteY4" fmla="*/ 6610049 h 6610049"/>
              <a:gd name="connsiteX5" fmla="*/ 3302969 w 17158716"/>
              <a:gd name="connsiteY5" fmla="*/ 6605938 h 6610049"/>
              <a:gd name="connsiteX6" fmla="*/ 0 w 17158716"/>
              <a:gd name="connsiteY6" fmla="*/ 3302969 h 6610049"/>
              <a:gd name="connsiteX0" fmla="*/ 0 w 17158716"/>
              <a:gd name="connsiteY0" fmla="*/ 3307081 h 6614161"/>
              <a:gd name="connsiteX1" fmla="*/ 3302969 w 17158716"/>
              <a:gd name="connsiteY1" fmla="*/ 4112 h 6614161"/>
              <a:gd name="connsiteX2" fmla="*/ 7760159 w 17158716"/>
              <a:gd name="connsiteY2" fmla="*/ 0 h 6614161"/>
              <a:gd name="connsiteX3" fmla="*/ 15619189 w 17158716"/>
              <a:gd name="connsiteY3" fmla="*/ 4112 h 6614161"/>
              <a:gd name="connsiteX4" fmla="*/ 15619189 w 17158716"/>
              <a:gd name="connsiteY4" fmla="*/ 6610050 h 6614161"/>
              <a:gd name="connsiteX5" fmla="*/ 7760159 w 17158716"/>
              <a:gd name="connsiteY5" fmla="*/ 6614161 h 6614161"/>
              <a:gd name="connsiteX6" fmla="*/ 3302969 w 17158716"/>
              <a:gd name="connsiteY6" fmla="*/ 6610050 h 6614161"/>
              <a:gd name="connsiteX7" fmla="*/ 0 w 17158716"/>
              <a:gd name="connsiteY7" fmla="*/ 3307081 h 6614161"/>
              <a:gd name="connsiteX0" fmla="*/ 0 w 15619189"/>
              <a:gd name="connsiteY0" fmla="*/ 3307081 h 6614161"/>
              <a:gd name="connsiteX1" fmla="*/ 3302969 w 15619189"/>
              <a:gd name="connsiteY1" fmla="*/ 4112 h 6614161"/>
              <a:gd name="connsiteX2" fmla="*/ 7760159 w 15619189"/>
              <a:gd name="connsiteY2" fmla="*/ 0 h 6614161"/>
              <a:gd name="connsiteX3" fmla="*/ 15619189 w 15619189"/>
              <a:gd name="connsiteY3" fmla="*/ 6610050 h 6614161"/>
              <a:gd name="connsiteX4" fmla="*/ 7760159 w 15619189"/>
              <a:gd name="connsiteY4" fmla="*/ 6614161 h 6614161"/>
              <a:gd name="connsiteX5" fmla="*/ 3302969 w 15619189"/>
              <a:gd name="connsiteY5" fmla="*/ 6610050 h 6614161"/>
              <a:gd name="connsiteX6" fmla="*/ 0 w 15619189"/>
              <a:gd name="connsiteY6" fmla="*/ 3307081 h 6614161"/>
              <a:gd name="connsiteX0" fmla="*/ 0 w 7760159"/>
              <a:gd name="connsiteY0" fmla="*/ 3307081 h 6614161"/>
              <a:gd name="connsiteX1" fmla="*/ 3302969 w 7760159"/>
              <a:gd name="connsiteY1" fmla="*/ 4112 h 6614161"/>
              <a:gd name="connsiteX2" fmla="*/ 7760159 w 7760159"/>
              <a:gd name="connsiteY2" fmla="*/ 0 h 6614161"/>
              <a:gd name="connsiteX3" fmla="*/ 7760159 w 7760159"/>
              <a:gd name="connsiteY3" fmla="*/ 6614161 h 6614161"/>
              <a:gd name="connsiteX4" fmla="*/ 3302969 w 7760159"/>
              <a:gd name="connsiteY4" fmla="*/ 6610050 h 6614161"/>
              <a:gd name="connsiteX5" fmla="*/ 0 w 7760159"/>
              <a:gd name="connsiteY5" fmla="*/ 3307081 h 661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60159" h="6614161">
                <a:moveTo>
                  <a:pt x="0" y="3307081"/>
                </a:moveTo>
                <a:cubicBezTo>
                  <a:pt x="0" y="1482902"/>
                  <a:pt x="1478790" y="4112"/>
                  <a:pt x="3302969" y="4112"/>
                </a:cubicBezTo>
                <a:lnTo>
                  <a:pt x="7760159" y="0"/>
                </a:lnTo>
                <a:lnTo>
                  <a:pt x="7760159" y="6614161"/>
                </a:lnTo>
                <a:lnTo>
                  <a:pt x="3302969" y="6610050"/>
                </a:lnTo>
                <a:cubicBezTo>
                  <a:pt x="1478790" y="6610050"/>
                  <a:pt x="0" y="5131260"/>
                  <a:pt x="0" y="3307081"/>
                </a:cubicBezTo>
                <a:close/>
              </a:path>
            </a:pathLst>
          </a:custGeom>
          <a:solidFill>
            <a:srgbClr val="E9497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872B16A-8981-4E90-B43D-CE77AF52E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71006"/>
              </p:ext>
            </p:extLst>
          </p:nvPr>
        </p:nvGraphicFramePr>
        <p:xfrm>
          <a:off x="451519" y="1978155"/>
          <a:ext cx="5833534" cy="3946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4977">
                  <a:extLst>
                    <a:ext uri="{9D8B030D-6E8A-4147-A177-3AD203B41FA5}">
                      <a16:colId xmlns:a16="http://schemas.microsoft.com/office/drawing/2014/main" val="2850225282"/>
                    </a:ext>
                  </a:extLst>
                </a:gridCol>
                <a:gridCol w="2488557">
                  <a:extLst>
                    <a:ext uri="{9D8B030D-6E8A-4147-A177-3AD203B41FA5}">
                      <a16:colId xmlns:a16="http://schemas.microsoft.com/office/drawing/2014/main" val="3769045150"/>
                    </a:ext>
                  </a:extLst>
                </a:gridCol>
              </a:tblGrid>
              <a:tr h="625643"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A copy of a valid passport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b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374699"/>
                  </a:ext>
                </a:extLst>
              </a:tr>
              <a:tr h="1067846"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A copy of your original</a:t>
                      </a:r>
                    </a:p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qualification certificate and transcripts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Certified translation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468389"/>
                  </a:ext>
                </a:extLst>
              </a:tr>
              <a:tr h="1308599"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Any current and previous UK visas, CAS and copies of exit stamp. Please also include a copy of any previous visa refusal letters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If non-EU and previously studied in the UK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9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279296"/>
                  </a:ext>
                </a:extLst>
              </a:tr>
              <a:tr h="700817"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Valid proof of English level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49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baseline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Students will need to take a UKVI approved Secure English Language Test (SELT).</a:t>
                      </a:r>
                      <a:endParaRPr lang="en-GB" sz="1400" b="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49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78022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7D5F6D3-A2C4-4EC4-BACF-93765E8DA31C}"/>
              </a:ext>
            </a:extLst>
          </p:cNvPr>
          <p:cNvSpPr txBox="1"/>
          <p:nvPr/>
        </p:nvSpPr>
        <p:spPr>
          <a:xfrm>
            <a:off x="451519" y="1382666"/>
            <a:ext cx="392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TO COMPLETE YOUR ONLINE APPLICATION, WE WILL NEED THE FOLLOWING:</a:t>
            </a:r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C14887-36B4-4D89-BC8B-E36951E5A78F}"/>
              </a:ext>
            </a:extLst>
          </p:cNvPr>
          <p:cNvSpPr txBox="1"/>
          <p:nvPr/>
        </p:nvSpPr>
        <p:spPr>
          <a:xfrm>
            <a:off x="451519" y="604507"/>
            <a:ext cx="50799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latin typeface="Poppins" panose="00000500000000000000" pitchFamily="2" charset="0"/>
                <a:cs typeface="Poppins" panose="00000500000000000000" pitchFamily="2" charset="0"/>
              </a:rPr>
              <a:t>How to apply</a:t>
            </a:r>
          </a:p>
        </p:txBody>
      </p:sp>
    </p:spTree>
    <p:extLst>
      <p:ext uri="{BB962C8B-B14F-4D97-AF65-F5344CB8AC3E}">
        <p14:creationId xmlns:p14="http://schemas.microsoft.com/office/powerpoint/2010/main" val="258043668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61BACB0-1923-DAFD-96E4-88270C5119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3427" y="343379"/>
            <a:ext cx="8134898" cy="109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Entry &amp; Progression admissions support / process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D179CC7C-6B82-701F-B6F6-417F969B28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97853" y="2185596"/>
            <a:ext cx="11732608" cy="33776"/>
          </a:xfrm>
          <a:prstGeom prst="line">
            <a:avLst/>
          </a:prstGeom>
          <a:ln w="38100" cap="flat">
            <a:solidFill>
              <a:schemeClr val="bg1"/>
            </a:solidFill>
            <a:prstDash val="solid"/>
            <a:headEnd type="diamond" w="lg" len="lg"/>
            <a:tailEnd type="diamond" w="lg" len="lg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9D592-40AA-6154-6B42-00345AC1C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1695" y="2387266"/>
            <a:ext cx="1691077" cy="394767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solidFill>
            <a:srgbClr val="2EDEB5"/>
          </a:solidFill>
          <a:ln>
            <a:solidFill>
              <a:srgbClr val="2ED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AD0B04B-2526-9C70-0A13-F5BCC3BC78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1696" y="3005721"/>
            <a:ext cx="1691077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Make online Application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479CD050-6E1D-59E3-FF76-FA475D9BFE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7671" y="3709343"/>
            <a:ext cx="1579127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We will review your application and inform you/ your agent of your eligibility.</a:t>
            </a:r>
            <a:b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br>
              <a:rPr lang="en-US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endParaRPr lang="en-US">
              <a:solidFill>
                <a:srgbClr val="263068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C22142-44E2-FE9C-23BF-EC0E9B183A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1675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1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51276C-D26A-570D-D2BE-1B6B2BC296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58359" y="2406316"/>
            <a:ext cx="1691077" cy="392862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solidFill>
            <a:srgbClr val="2EDEB5"/>
          </a:solidFill>
          <a:ln>
            <a:solidFill>
              <a:srgbClr val="2ED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2B414FB4-7574-0989-69DA-1C343940B4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8359" y="3005721"/>
            <a:ext cx="1691077" cy="499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b="1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Receive Offer and CAS letters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853D3361-4CE9-B465-0082-207D10B67C5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8358" y="3709343"/>
            <a:ext cx="1691078" cy="2543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Receive your offer to study at.</a:t>
            </a:r>
            <a:b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Students with OIEG. Applicants will be required to sit a suitability interview. On successful completion you will receive a</a:t>
            </a:r>
          </a:p>
          <a:p>
            <a:pPr algn="ctr">
              <a:lnSpc>
                <a:spcPts val="2000"/>
              </a:lnSpc>
            </a:pP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CAS letter for your Visa application. </a:t>
            </a:r>
            <a:endParaRPr lang="en-US" sz="1100">
              <a:solidFill>
                <a:srgbClr val="263068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BAD61F-D585-3DAE-AF84-B1C83BFEFA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8870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801466-CF0A-C2B4-2295-E45D4CB898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45021" y="2406316"/>
            <a:ext cx="1691077" cy="392862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solidFill>
            <a:srgbClr val="2EDEB5"/>
          </a:solidFill>
          <a:ln>
            <a:solidFill>
              <a:srgbClr val="2ED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A859E00C-2AA2-008E-B97F-EEEF948086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55257" y="3005721"/>
            <a:ext cx="1670604" cy="499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b="1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Start your student visa application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6A7C25A-16EB-A956-9237-902DD350EC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14433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31C264-108C-46F0-4C5C-EE6A4AD4BA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74985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FD3E37A-1266-9C6D-5B91-55854F52BB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95480" y="2406316"/>
            <a:ext cx="1691077" cy="392862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solidFill>
            <a:srgbClr val="1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B8B8CAB0-503A-B5AE-1B1E-4466293926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335750" y="3005721"/>
            <a:ext cx="14295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Start your </a:t>
            </a:r>
          </a:p>
          <a:p>
            <a:pPr algn="ctr"/>
            <a:r>
              <a:rPr lang="en-US" sz="1800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new career </a:t>
            </a:r>
          </a:p>
          <a:p>
            <a:pPr algn="ctr"/>
            <a:r>
              <a:rPr lang="en-US" sz="1800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in the UK!</a:t>
            </a:r>
            <a:endParaRPr lang="en-US" sz="1800" b="1">
              <a:solidFill>
                <a:schemeClr val="bg1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9201B8-5A08-D02C-16AA-C403A843A5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88325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5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A9761C6-8B00-5D13-CF33-075E5447B0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18345" y="2406316"/>
            <a:ext cx="1691077" cy="392862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solidFill>
            <a:srgbClr val="1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DD9084DB-3A55-4CD8-FFBD-05844BD291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89978" y="3005721"/>
            <a:ext cx="1547811" cy="499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b="1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Study at  London or Oxford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251794F-A1F6-8A98-5D1C-5D90462903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31683" y="2406316"/>
            <a:ext cx="1691077" cy="3928624"/>
          </a:xfrm>
          <a:custGeom>
            <a:avLst/>
            <a:gdLst>
              <a:gd name="connsiteX0" fmla="*/ 0 w 1691077"/>
              <a:gd name="connsiteY0" fmla="*/ 0 h 3700137"/>
              <a:gd name="connsiteX1" fmla="*/ 203579 w 1691077"/>
              <a:gd name="connsiteY1" fmla="*/ 0 h 3700137"/>
              <a:gd name="connsiteX2" fmla="*/ 210653 w 1691077"/>
              <a:gd name="connsiteY2" fmla="*/ 22789 h 3700137"/>
              <a:gd name="connsiteX3" fmla="*/ 835106 w 1691077"/>
              <a:gd name="connsiteY3" fmla="*/ 436704 h 3700137"/>
              <a:gd name="connsiteX4" fmla="*/ 1459559 w 1691077"/>
              <a:gd name="connsiteY4" fmla="*/ 22789 h 3700137"/>
              <a:gd name="connsiteX5" fmla="*/ 1466633 w 1691077"/>
              <a:gd name="connsiteY5" fmla="*/ 0 h 3700137"/>
              <a:gd name="connsiteX6" fmla="*/ 1691077 w 1691077"/>
              <a:gd name="connsiteY6" fmla="*/ 0 h 3700137"/>
              <a:gd name="connsiteX7" fmla="*/ 1691077 w 1691077"/>
              <a:gd name="connsiteY7" fmla="*/ 3700137 h 3700137"/>
              <a:gd name="connsiteX8" fmla="*/ 0 w 1691077"/>
              <a:gd name="connsiteY8" fmla="*/ 3700137 h 37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077" h="3700137">
                <a:moveTo>
                  <a:pt x="0" y="0"/>
                </a:moveTo>
                <a:lnTo>
                  <a:pt x="203579" y="0"/>
                </a:lnTo>
                <a:lnTo>
                  <a:pt x="210653" y="22789"/>
                </a:lnTo>
                <a:cubicBezTo>
                  <a:pt x="313535" y="266029"/>
                  <a:pt x="554389" y="436704"/>
                  <a:pt x="835106" y="436704"/>
                </a:cubicBezTo>
                <a:cubicBezTo>
                  <a:pt x="1115823" y="436704"/>
                  <a:pt x="1356677" y="266029"/>
                  <a:pt x="1459559" y="22789"/>
                </a:cubicBezTo>
                <a:lnTo>
                  <a:pt x="1466633" y="0"/>
                </a:lnTo>
                <a:lnTo>
                  <a:pt x="1691077" y="0"/>
                </a:lnTo>
                <a:lnTo>
                  <a:pt x="1691077" y="3700137"/>
                </a:lnTo>
                <a:lnTo>
                  <a:pt x="0" y="3700137"/>
                </a:lnTo>
                <a:close/>
              </a:path>
            </a:pathLst>
          </a:custGeom>
          <a:gradFill flip="none" rotWithShape="1">
            <a:gsLst>
              <a:gs pos="0">
                <a:srgbClr val="2EDEB5"/>
              </a:gs>
              <a:gs pos="100000">
                <a:srgbClr val="17C2D1"/>
              </a:gs>
            </a:gsLst>
            <a:lin ang="0" scaled="1"/>
            <a:tileRect/>
          </a:gradFill>
          <a:ln>
            <a:solidFill>
              <a:srgbClr val="2ED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56B6888C-4491-1213-826F-CE00A1BCC8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31683" y="3005721"/>
            <a:ext cx="1691076" cy="499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b="1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Pre-Arrival support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DA7716-10A1-217E-7FDC-A1F75DAD37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05481" y="1636450"/>
            <a:ext cx="1132069" cy="1132069"/>
          </a:xfrm>
          <a:prstGeom prst="ellipse">
            <a:avLst/>
          </a:prstGeom>
          <a:solidFill>
            <a:srgbClr val="E9497E"/>
          </a:solidFill>
          <a:ln>
            <a:solidFill>
              <a:srgbClr val="E949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4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1F882BB7-9262-B443-1880-99E8A5FEBB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29333" y="3709343"/>
            <a:ext cx="1538141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Once you have received your CAS letter you are able to submit your visa application.</a:t>
            </a:r>
            <a:endParaRPr lang="en-US" sz="110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algn="ctr">
              <a:lnSpc>
                <a:spcPts val="2000"/>
              </a:lnSpc>
            </a:pPr>
            <a:br>
              <a:rPr lang="en-US" b="1">
                <a:solidFill>
                  <a:srgbClr val="26306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endParaRPr lang="en-US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6DDDED4E-10A2-1FA2-A74F-6D6C939D14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02444" y="3723180"/>
            <a:ext cx="1538141" cy="1004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Pre-arrival: Meet the student support team who will provide any help prior to arriving</a:t>
            </a:r>
            <a:r>
              <a:rPr lang="en-GB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.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1344E419-AF4B-7ACC-BDA7-358D7A8DC5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2716" y="3723180"/>
            <a:ext cx="1538141" cy="1001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GB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Course starts along with tutorials to make sure everyone is on track</a:t>
            </a:r>
            <a: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. 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874CE625-21EB-35DF-0796-985B9B922C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71947" y="3728012"/>
            <a:ext cx="1538141" cy="1770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b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Congratulations! You can now start your new career and apply for your UK Health and Care Worker Visa</a:t>
            </a:r>
          </a:p>
          <a:p>
            <a:pPr algn="ctr">
              <a:lnSpc>
                <a:spcPts val="2000"/>
              </a:lnSpc>
            </a:pPr>
            <a:r>
              <a:rPr lang="en-US" sz="11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  </a:t>
            </a:r>
          </a:p>
        </p:txBody>
      </p:sp>
      <p:pic>
        <p:nvPicPr>
          <p:cNvPr id="28" name="Graphic 27" descr="Doctor male with solid fill">
            <a:extLst>
              <a:ext uri="{FF2B5EF4-FFF2-40B4-BE49-F238E27FC236}">
                <a16:creationId xmlns:a16="http://schemas.microsoft.com/office/drawing/2014/main" id="{EB1B1C85-3978-92E9-A2F7-647169BF0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3649" y="17256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458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21E44D2-AAFD-DD7B-45DD-DD92B9C52DE6}"/>
              </a:ext>
            </a:extLst>
          </p:cNvPr>
          <p:cNvSpPr txBox="1"/>
          <p:nvPr/>
        </p:nvSpPr>
        <p:spPr>
          <a:xfrm>
            <a:off x="353427" y="343379"/>
            <a:ext cx="813489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study OIPC Careers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B8841D-8D67-BB03-0EEC-C612F6F0FFD0}"/>
              </a:ext>
            </a:extLst>
          </p:cNvPr>
          <p:cNvSpPr txBox="1"/>
          <p:nvPr/>
        </p:nvSpPr>
        <p:spPr>
          <a:xfrm>
            <a:off x="1914525" y="1532711"/>
            <a:ext cx="8362950" cy="379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Guaranteed employment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upon successful graduation</a:t>
            </a:r>
            <a:b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£23,730 PY average salary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a Senior Carer</a:t>
            </a:r>
            <a:b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Option of either </a:t>
            </a:r>
            <a:r>
              <a:rPr lang="en-GB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London or Oxford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program and placements</a:t>
            </a:r>
            <a:b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Short programme to employment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- 7- 9 months</a:t>
            </a:r>
            <a:b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Highly competitive </a:t>
            </a:r>
            <a:r>
              <a:rPr lang="en-GB" b="1"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tuition as low as £8,000 </a:t>
            </a:r>
            <a:r>
              <a:rPr lang="en-GB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entire program (Net) </a:t>
            </a:r>
          </a:p>
        </p:txBody>
      </p:sp>
      <p:pic>
        <p:nvPicPr>
          <p:cNvPr id="17" name="Graphic 16" descr="Bank with solid fill">
            <a:extLst>
              <a:ext uri="{FF2B5EF4-FFF2-40B4-BE49-F238E27FC236}">
                <a16:creationId xmlns:a16="http://schemas.microsoft.com/office/drawing/2014/main" id="{8B72897C-BB5A-D6B4-4A64-143B5AE5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325" y="3126352"/>
            <a:ext cx="605294" cy="605294"/>
          </a:xfrm>
          <a:prstGeom prst="rect">
            <a:avLst/>
          </a:prstGeom>
        </p:spPr>
      </p:pic>
      <p:pic>
        <p:nvPicPr>
          <p:cNvPr id="19" name="Graphic 18" descr="Checkbox Checked with solid fill">
            <a:extLst>
              <a:ext uri="{FF2B5EF4-FFF2-40B4-BE49-F238E27FC236}">
                <a16:creationId xmlns:a16="http://schemas.microsoft.com/office/drawing/2014/main" id="{6694BB66-5D60-0762-FD2C-1B79F0DD5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228" y="4023433"/>
            <a:ext cx="605294" cy="60529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A13D252-00E5-DFE4-E562-46E5CBE96109}"/>
              </a:ext>
            </a:extLst>
          </p:cNvPr>
          <p:cNvGrpSpPr/>
          <p:nvPr/>
        </p:nvGrpSpPr>
        <p:grpSpPr>
          <a:xfrm>
            <a:off x="589301" y="2177461"/>
            <a:ext cx="943147" cy="737096"/>
            <a:chOff x="438472" y="2097469"/>
            <a:chExt cx="943147" cy="737096"/>
          </a:xfrm>
        </p:grpSpPr>
        <p:pic>
          <p:nvPicPr>
            <p:cNvPr id="23" name="Graphic 22" descr="Doctor male with solid fill">
              <a:extLst>
                <a:ext uri="{FF2B5EF4-FFF2-40B4-BE49-F238E27FC236}">
                  <a16:creationId xmlns:a16="http://schemas.microsoft.com/office/drawing/2014/main" id="{72862D1A-157F-B693-0E92-9D137EE5D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472" y="2097469"/>
              <a:ext cx="605294" cy="605294"/>
            </a:xfrm>
            <a:prstGeom prst="rect">
              <a:avLst/>
            </a:prstGeom>
          </p:spPr>
        </p:pic>
        <p:pic>
          <p:nvPicPr>
            <p:cNvPr id="25" name="Graphic 24" descr="Doctor female with solid fill">
              <a:extLst>
                <a:ext uri="{FF2B5EF4-FFF2-40B4-BE49-F238E27FC236}">
                  <a16:creationId xmlns:a16="http://schemas.microsoft.com/office/drawing/2014/main" id="{5A26E4A8-172E-1742-3A0B-0F28C411E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6325" y="2229271"/>
              <a:ext cx="605294" cy="605294"/>
            </a:xfrm>
            <a:prstGeom prst="rect">
              <a:avLst/>
            </a:prstGeom>
          </p:spPr>
        </p:pic>
      </p:grpSp>
      <p:pic>
        <p:nvPicPr>
          <p:cNvPr id="27" name="Graphic 26" descr="Graduation cap with solid fill">
            <a:extLst>
              <a:ext uri="{FF2B5EF4-FFF2-40B4-BE49-F238E27FC236}">
                <a16:creationId xmlns:a16="http://schemas.microsoft.com/office/drawing/2014/main" id="{5A8DB701-C746-9860-8F59-F10E5F2AA7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6325" y="1360372"/>
            <a:ext cx="605294" cy="605294"/>
          </a:xfrm>
          <a:prstGeom prst="rect">
            <a:avLst/>
          </a:prstGeom>
        </p:spPr>
      </p:pic>
      <p:pic>
        <p:nvPicPr>
          <p:cNvPr id="30" name="Graphic 29" descr="Coins outline">
            <a:extLst>
              <a:ext uri="{FF2B5EF4-FFF2-40B4-BE49-F238E27FC236}">
                <a16:creationId xmlns:a16="http://schemas.microsoft.com/office/drawing/2014/main" id="{77C012AC-128E-D1B2-148E-3B693F0D75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1251" y="4819227"/>
            <a:ext cx="605294" cy="60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8695E1-7577-9D40-8249-9CE81E5996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10809793" y="4024049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2EDE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9B67AD-0312-EBBE-14A9-E421520703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6191711" y="4060135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2EDE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535377-EA3C-1589-4402-7ED6012146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3821782" y="5927846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8036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CC62A5E-E899-ECD7-9A0D-26B6358F3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7948075" y="6084745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E9497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0BB441-1D6B-C2CF-03A9-E30E7E9C14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18642" y="6249744"/>
            <a:ext cx="1215817" cy="1215817"/>
          </a:xfrm>
          <a:prstGeom prst="ellipse">
            <a:avLst/>
          </a:prstGeom>
          <a:solidFill>
            <a:srgbClr val="EE75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8C2BAE4-B5D7-1E26-5575-BA337D7032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90096" y="6064919"/>
            <a:ext cx="1215817" cy="1215817"/>
          </a:xfrm>
          <a:prstGeom prst="ellipse">
            <a:avLst/>
          </a:prstGeom>
          <a:solidFill>
            <a:srgbClr val="17C2D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52355F-3F06-33F6-B076-B254F47A1E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54062" y="4130712"/>
            <a:ext cx="1215817" cy="1215817"/>
          </a:xfrm>
          <a:prstGeom prst="ellipse">
            <a:avLst/>
          </a:prstGeom>
          <a:solidFill>
            <a:srgbClr val="FFC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1128B8-6B92-74F9-60F1-B8887065C6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8500752" y="2145953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FFC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E89D35-05C6-DD84-F428-552F115840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93469" y="2121883"/>
            <a:ext cx="1215817" cy="1215817"/>
          </a:xfrm>
          <a:prstGeom prst="ellipse">
            <a:avLst/>
          </a:prstGeom>
          <a:solidFill>
            <a:srgbClr val="E9497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E44D2-AAFD-DD7B-45DD-DD92B9C52DE6}"/>
              </a:ext>
            </a:extLst>
          </p:cNvPr>
          <p:cNvSpPr txBox="1"/>
          <p:nvPr/>
        </p:nvSpPr>
        <p:spPr>
          <a:xfrm>
            <a:off x="353427" y="343379"/>
            <a:ext cx="813489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4000" b="1">
                <a:ln w="12700">
                  <a:noFill/>
                </a:ln>
                <a:solidFill>
                  <a:srgbClr val="2EDEB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 Support Materials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B8841D-8D67-BB03-0EEC-C612F6F0FFD0}"/>
              </a:ext>
            </a:extLst>
          </p:cNvPr>
          <p:cNvSpPr txBox="1"/>
          <p:nvPr/>
        </p:nvSpPr>
        <p:spPr>
          <a:xfrm>
            <a:off x="457199" y="1167449"/>
            <a:ext cx="9348281" cy="3381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are updating all out existing materials to include Adult Social Care as well as creating some new materials to support you and your students.</a:t>
            </a:r>
          </a:p>
          <a:p>
            <a:pPr>
              <a:lnSpc>
                <a:spcPct val="150000"/>
              </a:lnSpc>
            </a:pPr>
            <a:endParaRPr lang="en-GB" sz="16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as part of this the following: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Factsheet</a:t>
            </a: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Professional Diploma - Adult Social Care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Factsheet</a:t>
            </a: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- Diploma - Adult Social Care (Level 2 online)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Pull-up banners</a:t>
            </a: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Presentation deck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Updated Brochure</a:t>
            </a:r>
            <a:r>
              <a:rPr lang="en-GB"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(available in May)</a:t>
            </a:r>
          </a:p>
        </p:txBody>
      </p:sp>
    </p:spTree>
    <p:extLst>
      <p:ext uri="{BB962C8B-B14F-4D97-AF65-F5344CB8AC3E}">
        <p14:creationId xmlns:p14="http://schemas.microsoft.com/office/powerpoint/2010/main" val="1598222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8695E1-7577-9D40-8249-9CE81E5996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10809793" y="4024049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2EDE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9B67AD-0312-EBBE-14A9-E421520703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6191711" y="4060135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2EDE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535377-EA3C-1589-4402-7ED6012146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3821782" y="5927846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8036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CC62A5E-E899-ECD7-9A0D-26B6358F3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7948075" y="6084745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E9497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0BB441-1D6B-C2CF-03A9-E30E7E9C14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18642" y="6249744"/>
            <a:ext cx="1215817" cy="1215817"/>
          </a:xfrm>
          <a:prstGeom prst="ellipse">
            <a:avLst/>
          </a:prstGeom>
          <a:solidFill>
            <a:srgbClr val="EE75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8C2BAE4-B5D7-1E26-5575-BA337D7032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90096" y="6064919"/>
            <a:ext cx="1215817" cy="1215817"/>
          </a:xfrm>
          <a:prstGeom prst="ellipse">
            <a:avLst/>
          </a:prstGeom>
          <a:solidFill>
            <a:srgbClr val="17C2D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52355F-3F06-33F6-B076-B254F47A1E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54062" y="4130712"/>
            <a:ext cx="1215817" cy="1215817"/>
          </a:xfrm>
          <a:prstGeom prst="ellipse">
            <a:avLst/>
          </a:prstGeom>
          <a:solidFill>
            <a:srgbClr val="FFC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1128B8-6B92-74F9-60F1-B8887065C6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8444571">
            <a:off x="8500752" y="2145953"/>
            <a:ext cx="2605864" cy="1224259"/>
          </a:xfrm>
          <a:prstGeom prst="roundRect">
            <a:avLst>
              <a:gd name="adj" fmla="val 50000"/>
            </a:avLst>
          </a:prstGeom>
          <a:solidFill>
            <a:srgbClr val="FFC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E89D35-05C6-DD84-F428-552F115840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93469" y="2121883"/>
            <a:ext cx="1215817" cy="1215817"/>
          </a:xfrm>
          <a:prstGeom prst="ellipse">
            <a:avLst/>
          </a:prstGeom>
          <a:solidFill>
            <a:srgbClr val="E9497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E44D2-AAFD-DD7B-45DD-DD92B9C52DE6}"/>
              </a:ext>
            </a:extLst>
          </p:cNvPr>
          <p:cNvSpPr txBox="1"/>
          <p:nvPr/>
        </p:nvSpPr>
        <p:spPr>
          <a:xfrm>
            <a:off x="353427" y="343379"/>
            <a:ext cx="8134898" cy="315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23900" b="1">
                <a:ln w="12700">
                  <a:noFill/>
                </a:ln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29441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A80BB441-1D6B-C2CF-03A9-E30E7E9C14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18642" y="6249744"/>
            <a:ext cx="1215817" cy="1215817"/>
          </a:xfrm>
          <a:prstGeom prst="ellipse">
            <a:avLst/>
          </a:prstGeom>
          <a:solidFill>
            <a:srgbClr val="EE75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E44D2-AAFD-DD7B-45DD-DD92B9C52DE6}"/>
              </a:ext>
            </a:extLst>
          </p:cNvPr>
          <p:cNvSpPr txBox="1"/>
          <p:nvPr/>
        </p:nvSpPr>
        <p:spPr>
          <a:xfrm>
            <a:off x="353427" y="343379"/>
            <a:ext cx="813489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3200" b="1">
                <a:ln w="12700">
                  <a:noFill/>
                </a:ln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Frequently asked questions: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35E507-8374-ACCF-0137-4E61D9FA6DD3}"/>
              </a:ext>
            </a:extLst>
          </p:cNvPr>
          <p:cNvSpPr txBox="1"/>
          <p:nvPr/>
        </p:nvSpPr>
        <p:spPr>
          <a:xfrm>
            <a:off x="-152401" y="1155257"/>
            <a:ext cx="12027409" cy="5949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Is there a maximum age limit?    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There is no maximum age limit imposed however assessments will be made on a case-by-case basis. The applicant should acknowledge that they will need to be able to fulfil physically demanding tasks such as lifting. We are open to interviewing those of all ages.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GB" sz="1400" b="1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For applicants who are 16/17 years of age, do they need a guardian? 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Official process on this to be circulated shortly</a:t>
            </a:r>
          </a:p>
          <a:p>
            <a:pPr marL="457200">
              <a:lnSpc>
                <a:spcPct val="107000"/>
              </a:lnSpc>
            </a:pPr>
            <a:endParaRPr lang="en-GB" sz="1400" b="1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Are we accepting IELTS equivalents such as PTE? 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Yes, we are accepting SELT proficiency tests for this course, please refer to the OIEG website for further information on the requirements. </a:t>
            </a: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Are payment instalment plans available?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Payment instalment plans are not currently available; however, this is open to change in the future and is being reviewed depending on the demand for it.</a:t>
            </a: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What is the deposit fee?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£3,000 </a:t>
            </a: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Is accommodation available?</a:t>
            </a:r>
          </a:p>
          <a:p>
            <a:pPr marL="45720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Accommodation is not reserved for those undertaking the course; however, they will find plenty of available accommodation in the surrounding area. The centre teams will be happy to assist students to find appropriate accommodation as needed. </a:t>
            </a: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GB" sz="1400" kern="1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282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21E44D2-AAFD-DD7B-45DD-DD92B9C52DE6}"/>
              </a:ext>
            </a:extLst>
          </p:cNvPr>
          <p:cNvSpPr txBox="1"/>
          <p:nvPr/>
        </p:nvSpPr>
        <p:spPr>
          <a:xfrm>
            <a:off x="353427" y="343379"/>
            <a:ext cx="813489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3200" b="1">
                <a:ln w="12700">
                  <a:noFill/>
                </a:ln>
                <a:solidFill>
                  <a:srgbClr val="FC457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Frequently asked questions: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35E507-8374-ACCF-0137-4E61D9FA6DD3}"/>
              </a:ext>
            </a:extLst>
          </p:cNvPr>
          <p:cNvSpPr txBox="1"/>
          <p:nvPr/>
        </p:nvSpPr>
        <p:spPr>
          <a:xfrm>
            <a:off x="-152401" y="1155257"/>
            <a:ext cx="12100561" cy="6538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Can they apply if the already have a bachelor’s degree from their home country?</a:t>
            </a:r>
          </a:p>
          <a:p>
            <a:pPr marL="457200" lvl="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Yes, they can. However, they should be aware that suitability will be assessed on a case-by case basis. Those who have an academic background or work history in the care sector are preferred. </a:t>
            </a: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Are student visas going to be an issue?</a:t>
            </a:r>
          </a:p>
          <a:p>
            <a:pPr marL="457200" lvl="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No, as long as they meet the requirements. </a:t>
            </a: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Can this programme be used as a foundation course to nursing? </a:t>
            </a:r>
          </a:p>
          <a:p>
            <a:pPr marL="457200" lvl="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This course is intended mainly for students who want to go directly into care related employment. </a:t>
            </a: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Where will the work placement take place, and will students be required to travel?</a:t>
            </a:r>
          </a:p>
          <a:p>
            <a:pPr marL="457200" lvl="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We will always aim to place students within close  proximity to the centre or their accommodation, so students will not be required to travel lengthy distances to complete the work placement. </a:t>
            </a:r>
            <a:b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400" b="1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QU: Are scholarships available? </a:t>
            </a:r>
          </a:p>
          <a:p>
            <a:pPr marL="457200" lvl="0">
              <a:lnSpc>
                <a:spcPct val="107000"/>
              </a:lnSpc>
            </a:pPr>
            <a:r>
              <a:rPr lang="en-GB" sz="1400" kern="10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ANS: Yes, scholarships are available! For the OIPC  Careers at our Oxford Centre, we are offering scholarships of up to £6,995, which can lower the tuition fee to £8,000. For the London centre, we’re offering scholarships of up to £5,995, which can lower the tuition fee to £9,000. </a:t>
            </a: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endParaRPr lang="en-GB" sz="1400" kern="10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GB" sz="1400" kern="1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5A60E39-11AB-7449-1427-1ABC8A7EAC63}"/>
              </a:ext>
            </a:extLst>
          </p:cNvPr>
          <p:cNvSpPr/>
          <p:nvPr/>
        </p:nvSpPr>
        <p:spPr>
          <a:xfrm>
            <a:off x="11218642" y="6250091"/>
            <a:ext cx="1215817" cy="1215817"/>
          </a:xfrm>
          <a:prstGeom prst="ellipse">
            <a:avLst/>
          </a:prstGeom>
          <a:solidFill>
            <a:srgbClr val="17C2D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8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FF3A302FEB5041A8DC91894F67DFBB" ma:contentTypeVersion="20" ma:contentTypeDescription="Create a new document." ma:contentTypeScope="" ma:versionID="d0524e5c7d689dcf40ac3c30450baae5">
  <xsd:schema xmlns:xsd="http://www.w3.org/2001/XMLSchema" xmlns:xs="http://www.w3.org/2001/XMLSchema" xmlns:p="http://schemas.microsoft.com/office/2006/metadata/properties" xmlns:ns2="b3033180-0668-45b7-b6e4-4d4e2dd8b54d" xmlns:ns3="68aea5b3-dc5b-4522-ad89-91cae5fca7e3" targetNamespace="http://schemas.microsoft.com/office/2006/metadata/properties" ma:root="true" ma:fieldsID="6eccb9d4f199e31bb10a123b192271a9" ns2:_="" ns3:_="">
    <xsd:import namespace="b3033180-0668-45b7-b6e4-4d4e2dd8b54d"/>
    <xsd:import namespace="68aea5b3-dc5b-4522-ad89-91cae5fca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33180-0668-45b7-b6e4-4d4e2dd8b5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3228101-5b9e-4ff0-8c76-8d97e0c413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ea5b3-dc5b-4522-ad89-91cae5fca7e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21d5a47-7f33-4126-8d59-4889ddde5382}" ma:internalName="TaxCatchAll" ma:showField="CatchAllData" ma:web="68aea5b3-dc5b-4522-ad89-91cae5fca7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8aea5b3-dc5b-4522-ad89-91cae5fca7e3" xsi:nil="true"/>
    <lcf76f155ced4ddcb4097134ff3c332f xmlns="b3033180-0668-45b7-b6e4-4d4e2dd8b5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759B28-6CC5-4081-96EE-88102A82BB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AA7006-D726-4BE2-8048-5A776E5A70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033180-0668-45b7-b6e4-4d4e2dd8b54d"/>
    <ds:schemaRef ds:uri="68aea5b3-dc5b-4522-ad89-91cae5fca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5D5165-C71B-4696-ABCC-A92731335218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9c1db5fe-9d73-430a-9be6-76a300f31301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bf95f7e0-54b0-483a-9312-a0a01b5afc7a"/>
    <ds:schemaRef ds:uri="68aea5b3-dc5b-4522-ad89-91cae5fca7e3"/>
    <ds:schemaRef ds:uri="b3033180-0668-45b7-b6e4-4d4e2dd8b5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3404</Words>
  <Application>Microsoft Office PowerPoint</Application>
  <PresentationFormat>Widescreen</PresentationFormat>
  <Paragraphs>475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Amasis MT Pro Black</vt:lpstr>
      <vt:lpstr>Aptos</vt:lpstr>
      <vt:lpstr>Aptos Display</vt:lpstr>
      <vt:lpstr>Arial</vt:lpstr>
      <vt:lpstr>Calibri</vt:lpstr>
      <vt:lpstr>Poppins</vt:lpstr>
      <vt:lpstr>Poppins Black</vt:lpstr>
      <vt:lpstr>Poppins Bold</vt:lpstr>
      <vt:lpstr>Poppins Light</vt:lpstr>
      <vt:lpstr>Poppins Medium</vt:lpstr>
      <vt:lpstr>Poppins SemiBold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Lani White</dc:creator>
  <cp:lastModifiedBy>Knighton Education Consultancy</cp:lastModifiedBy>
  <cp:revision>3</cp:revision>
  <dcterms:created xsi:type="dcterms:W3CDTF">2024-03-10T06:41:29Z</dcterms:created>
  <dcterms:modified xsi:type="dcterms:W3CDTF">2024-04-29T20:46:49Z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0x010100D0C2BE3B4E942D4ABEE62D7DCECC92E3</vt:lpwstr>
  </property>
</Properties>
</file>